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notesMasterIdLst>
    <p:notesMasterId r:id="rId22"/>
  </p:notesMasterIdLst>
  <p:sldIdLst>
    <p:sldId id="256" r:id="rId2"/>
    <p:sldId id="260" r:id="rId3"/>
    <p:sldId id="261" r:id="rId4"/>
    <p:sldId id="265" r:id="rId5"/>
    <p:sldId id="275" r:id="rId6"/>
    <p:sldId id="266" r:id="rId7"/>
    <p:sldId id="267" r:id="rId8"/>
    <p:sldId id="272" r:id="rId9"/>
    <p:sldId id="276" r:id="rId10"/>
    <p:sldId id="274" r:id="rId11"/>
    <p:sldId id="277" r:id="rId12"/>
    <p:sldId id="278" r:id="rId13"/>
    <p:sldId id="279" r:id="rId14"/>
    <p:sldId id="280" r:id="rId15"/>
    <p:sldId id="281" r:id="rId16"/>
    <p:sldId id="282" r:id="rId17"/>
    <p:sldId id="283" r:id="rId18"/>
    <p:sldId id="284" r:id="rId19"/>
    <p:sldId id="285"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891"/>
    <p:restoredTop sz="94654"/>
  </p:normalViewPr>
  <p:slideViewPr>
    <p:cSldViewPr snapToGrid="0">
      <p:cViewPr>
        <p:scale>
          <a:sx n="113" d="100"/>
          <a:sy n="113" d="100"/>
        </p:scale>
        <p:origin x="-168" y="-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E8B33A-D34F-4569-9B69-1A5C0400DF1B}" type="datetimeFigureOut">
              <a:rPr lang="en-US" smtClean="0"/>
              <a:t>4/29/24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364157-87F9-4E29-B5B4-8C8193A76C50}" type="slidenum">
              <a:rPr lang="en-US" smtClean="0"/>
              <a:t>‹#›</a:t>
            </a:fld>
            <a:endParaRPr lang="en-US"/>
          </a:p>
        </p:txBody>
      </p:sp>
    </p:spTree>
    <p:extLst>
      <p:ext uri="{BB962C8B-B14F-4D97-AF65-F5344CB8AC3E}">
        <p14:creationId xmlns:p14="http://schemas.microsoft.com/office/powerpoint/2010/main" val="482189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4/29/24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24870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4/29/24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79453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4/29/24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90039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4/29/24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20375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4/29/24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98782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4/29/24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65809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4/29/24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40617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4/29/24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79364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4/29/24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2480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4/29/24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37622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4/29/24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6295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4/29/24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470145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29" r:id="rId6"/>
    <p:sldLayoutId id="2147483725" r:id="rId7"/>
    <p:sldLayoutId id="2147483726" r:id="rId8"/>
    <p:sldLayoutId id="2147483727" r:id="rId9"/>
    <p:sldLayoutId id="2147483728" r:id="rId10"/>
    <p:sldLayoutId id="2147483730" r:id="rId11"/>
  </p:sldLayoutIdLst>
  <p:hf sldNum="0" hdr="0" ftr="0" dt="0"/>
  <p:txStyles>
    <p:titleStyle>
      <a:lvl1pPr algn="l" defTabSz="914400" rtl="0" eaLnBrk="1" latinLnBrk="0" hangingPunct="1">
        <a:lnSpc>
          <a:spcPct val="80000"/>
        </a:lnSpc>
        <a:spcBef>
          <a:spcPct val="0"/>
        </a:spcBef>
        <a:buNone/>
        <a:defRPr sz="54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3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21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Network Technology Background">
            <a:extLst>
              <a:ext uri="{FF2B5EF4-FFF2-40B4-BE49-F238E27FC236}">
                <a16:creationId xmlns:a16="http://schemas.microsoft.com/office/drawing/2014/main" id="{678DC347-2084-545E-82E6-E42647C1EDD8}"/>
              </a:ext>
            </a:extLst>
          </p:cNvPr>
          <p:cNvPicPr>
            <a:picLocks noChangeAspect="1"/>
          </p:cNvPicPr>
          <p:nvPr/>
        </p:nvPicPr>
        <p:blipFill rotWithShape="1">
          <a:blip r:embed="rId2">
            <a:alphaModFix amt="85000"/>
          </a:blip>
          <a:srcRect b="3434"/>
          <a:stretch/>
        </p:blipFill>
        <p:spPr>
          <a:xfrm>
            <a:off x="0" y="10"/>
            <a:ext cx="12188953" cy="6856276"/>
          </a:xfrm>
          <a:prstGeom prst="rect">
            <a:avLst/>
          </a:prstGeom>
        </p:spPr>
      </p:pic>
      <p:sp>
        <p:nvSpPr>
          <p:cNvPr id="79" name="Rectangle 78">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84381C-D9F4-DB1D-F29C-B302C4725A3F}"/>
              </a:ext>
            </a:extLst>
          </p:cNvPr>
          <p:cNvSpPr>
            <a:spLocks noGrp="1"/>
          </p:cNvSpPr>
          <p:nvPr>
            <p:ph type="ctrTitle"/>
          </p:nvPr>
        </p:nvSpPr>
        <p:spPr>
          <a:xfrm>
            <a:off x="315639" y="324805"/>
            <a:ext cx="11553273" cy="3415129"/>
          </a:xfrm>
        </p:spPr>
        <p:txBody>
          <a:bodyPr vert="horz" lIns="91440" tIns="45720" rIns="91440" bIns="45720" rtlCol="0" anchor="t">
            <a:normAutofit/>
          </a:bodyPr>
          <a:lstStyle/>
          <a:p>
            <a:pPr algn="ctr"/>
            <a:r>
              <a:rPr lang="en-US" sz="6600" dirty="0">
                <a:solidFill>
                  <a:schemeClr val="bg1"/>
                </a:solidFill>
                <a:latin typeface="Times New Roman" panose="02020603050405020304" pitchFamily="18" charset="0"/>
                <a:cs typeface="Times New Roman" panose="02020603050405020304" pitchFamily="18" charset="0"/>
              </a:rPr>
              <a:t>Sentiment Analysis</a:t>
            </a:r>
            <a:r>
              <a:rPr lang="en-US" sz="6600" dirty="0">
                <a:latin typeface="Times New Roman" panose="02020603050405020304" pitchFamily="18" charset="0"/>
                <a:cs typeface="Times New Roman" panose="02020603050405020304" pitchFamily="18" charset="0"/>
              </a:rPr>
              <a:t> </a:t>
            </a:r>
            <a:r>
              <a:rPr lang="en-US" sz="6600" dirty="0">
                <a:solidFill>
                  <a:schemeClr val="bg1"/>
                </a:solidFill>
                <a:latin typeface="Times New Roman" panose="02020603050405020304" pitchFamily="18" charset="0"/>
                <a:cs typeface="Times New Roman" panose="02020603050405020304" pitchFamily="18" charset="0"/>
              </a:rPr>
              <a:t>of Amazon Customer Reviews using Transformers</a:t>
            </a:r>
          </a:p>
        </p:txBody>
      </p:sp>
      <p:sp>
        <p:nvSpPr>
          <p:cNvPr id="81" name="Rectangle 80">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7" y="4704862"/>
            <a:ext cx="12191999" cy="2155484"/>
          </a:xfrm>
          <a:prstGeom prst="rect">
            <a:avLst/>
          </a:prstGeom>
          <a:gradFill flip="none" rotWithShape="1">
            <a:gsLst>
              <a:gs pos="59000">
                <a:schemeClr val="tx1">
                  <a:alpha val="3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7B44CA13-0D2F-073A-F26D-572F5F35451F}"/>
              </a:ext>
            </a:extLst>
          </p:cNvPr>
          <p:cNvSpPr>
            <a:spLocks noGrp="1"/>
          </p:cNvSpPr>
          <p:nvPr>
            <p:ph type="subTitle" idx="1"/>
          </p:nvPr>
        </p:nvSpPr>
        <p:spPr>
          <a:xfrm>
            <a:off x="2020824" y="3189112"/>
            <a:ext cx="9134856" cy="647876"/>
          </a:xfrm>
        </p:spPr>
        <p:txBody>
          <a:bodyPr vert="horz" lIns="0" tIns="45720" rIns="0" bIns="45720" rtlCol="0" anchor="b">
            <a:normAutofit/>
          </a:bodyPr>
          <a:lstStyle/>
          <a:p>
            <a:pPr>
              <a:lnSpc>
                <a:spcPct val="100000"/>
              </a:lnSpc>
            </a:pPr>
            <a:r>
              <a:rPr lang="en-US" sz="2000" b="1" dirty="0">
                <a:solidFill>
                  <a:schemeClr val="bg1"/>
                </a:solidFill>
                <a:latin typeface="Times New Roman" panose="02020603050405020304" pitchFamily="18" charset="0"/>
                <a:cs typeface="Times New Roman" panose="02020603050405020304" pitchFamily="18" charset="0"/>
              </a:rPr>
              <a:t>Term Project – Natural Language Processing</a:t>
            </a:r>
          </a:p>
          <a:p>
            <a:pPr>
              <a:lnSpc>
                <a:spcPct val="100000"/>
              </a:lnSpc>
            </a:pPr>
            <a:endParaRPr lang="en-US" sz="1500" dirty="0">
              <a:solidFill>
                <a:schemeClr val="bg1"/>
              </a:solidFill>
            </a:endParaRPr>
          </a:p>
        </p:txBody>
      </p: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3"/>
          <a:stretch>
            <a:fillRect/>
          </a:stretch>
        </p:blipFill>
        <p:spPr>
          <a:xfrm>
            <a:off x="11155680" y="47752"/>
            <a:ext cx="946355" cy="946355"/>
          </a:xfrm>
          <a:prstGeom prst="rect">
            <a:avLst/>
          </a:prstGeom>
        </p:spPr>
      </p:pic>
      <p:cxnSp>
        <p:nvCxnSpPr>
          <p:cNvPr id="7" name="Straight Connector 6">
            <a:extLst>
              <a:ext uri="{FF2B5EF4-FFF2-40B4-BE49-F238E27FC236}">
                <a16:creationId xmlns:a16="http://schemas.microsoft.com/office/drawing/2014/main" id="{F4E758BD-8E82-53E1-8B9C-4A556A6088F9}"/>
              </a:ext>
            </a:extLst>
          </p:cNvPr>
          <p:cNvCxnSpPr/>
          <p:nvPr/>
        </p:nvCxnSpPr>
        <p:spPr>
          <a:xfrm>
            <a:off x="886968" y="2997312"/>
            <a:ext cx="10268712" cy="0"/>
          </a:xfrm>
          <a:prstGeom prst="line">
            <a:avLst/>
          </a:prstGeom>
          <a:ln w="9525" cap="flat" cmpd="sng" algn="ctr">
            <a:solidFill>
              <a:schemeClr val="bg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8" name="TextBox 7">
            <a:extLst>
              <a:ext uri="{FF2B5EF4-FFF2-40B4-BE49-F238E27FC236}">
                <a16:creationId xmlns:a16="http://schemas.microsoft.com/office/drawing/2014/main" id="{6F8F7208-A728-7981-1C73-894C974C79EA}"/>
              </a:ext>
            </a:extLst>
          </p:cNvPr>
          <p:cNvSpPr txBox="1"/>
          <p:nvPr/>
        </p:nvSpPr>
        <p:spPr>
          <a:xfrm>
            <a:off x="990598" y="4160931"/>
            <a:ext cx="3736850" cy="1569660"/>
          </a:xfrm>
          <a:prstGeom prst="rect">
            <a:avLst/>
          </a:prstGeom>
          <a:noFill/>
        </p:spPr>
        <p:txBody>
          <a:bodyPr wrap="square" rtlCol="0">
            <a:spAutoFit/>
          </a:bodyPr>
          <a:lstStyle/>
          <a:p>
            <a:r>
              <a:rPr lang="en-US" sz="2400" b="1" u="sng" dirty="0">
                <a:solidFill>
                  <a:schemeClr val="bg1"/>
                </a:solidFill>
                <a:latin typeface="Times New Roman" panose="02020603050405020304" pitchFamily="18" charset="0"/>
                <a:cs typeface="Times New Roman" panose="02020603050405020304" pitchFamily="18" charset="0"/>
              </a:rPr>
              <a:t>Team Members:</a:t>
            </a:r>
          </a:p>
          <a:p>
            <a:endParaRPr lang="en-US" sz="2400" b="1" dirty="0">
              <a:solidFill>
                <a:schemeClr val="bg1"/>
              </a:solidFill>
              <a:latin typeface="Times New Roman" panose="02020603050405020304" pitchFamily="18" charset="0"/>
              <a:cs typeface="Times New Roman" panose="02020603050405020304" pitchFamily="18" charset="0"/>
            </a:endParaRPr>
          </a:p>
          <a:p>
            <a:r>
              <a:rPr lang="en-US" sz="2400" b="1" i="1" dirty="0">
                <a:solidFill>
                  <a:schemeClr val="bg1"/>
                </a:solidFill>
                <a:latin typeface="Times New Roman" panose="02020603050405020304" pitchFamily="18" charset="0"/>
                <a:cs typeface="Times New Roman" panose="02020603050405020304" pitchFamily="18" charset="0"/>
              </a:rPr>
              <a:t>Ajay Kumar Reddy </a:t>
            </a:r>
            <a:r>
              <a:rPr lang="en-US" sz="2400" b="1" i="1" dirty="0" err="1">
                <a:solidFill>
                  <a:schemeClr val="bg1"/>
                </a:solidFill>
                <a:latin typeface="Times New Roman" panose="02020603050405020304" pitchFamily="18" charset="0"/>
                <a:cs typeface="Times New Roman" panose="02020603050405020304" pitchFamily="18" charset="0"/>
              </a:rPr>
              <a:t>Punuru</a:t>
            </a:r>
            <a:r>
              <a:rPr lang="en-US" sz="2400" b="1" i="1" dirty="0">
                <a:solidFill>
                  <a:schemeClr val="bg1"/>
                </a:solidFill>
                <a:latin typeface="Times New Roman" panose="02020603050405020304" pitchFamily="18" charset="0"/>
                <a:cs typeface="Times New Roman" panose="02020603050405020304" pitchFamily="18" charset="0"/>
              </a:rPr>
              <a:t> </a:t>
            </a:r>
          </a:p>
          <a:p>
            <a:r>
              <a:rPr lang="en-US" sz="2400" b="1" i="1" dirty="0">
                <a:solidFill>
                  <a:schemeClr val="bg1"/>
                </a:solidFill>
                <a:latin typeface="Times New Roman" panose="02020603050405020304" pitchFamily="18" charset="0"/>
                <a:cs typeface="Times New Roman" panose="02020603050405020304" pitchFamily="18" charset="0"/>
              </a:rPr>
              <a:t>Keerthi Balabhadruni</a:t>
            </a:r>
          </a:p>
        </p:txBody>
      </p:sp>
    </p:spTree>
    <p:extLst>
      <p:ext uri="{BB962C8B-B14F-4D97-AF65-F5344CB8AC3E}">
        <p14:creationId xmlns:p14="http://schemas.microsoft.com/office/powerpoint/2010/main" val="3845879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34461041-8413-4023-ABA7-9E499B0AD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a:extLst>
              <a:ext uri="{FF2B5EF4-FFF2-40B4-BE49-F238E27FC236}">
                <a16:creationId xmlns:a16="http://schemas.microsoft.com/office/drawing/2014/main" id="{F05BCF04-4702-43D0-BE8F-DBF6C2F651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0" y="5569068"/>
            <a:ext cx="9601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53B4A494-ED20-47DD-A927-05EA273B0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2"/>
          <a:stretch>
            <a:fillRect/>
          </a:stretch>
        </p:blipFill>
        <p:spPr>
          <a:xfrm>
            <a:off x="11155680" y="47752"/>
            <a:ext cx="946355" cy="946355"/>
          </a:xfrm>
          <a:prstGeom prst="rect">
            <a:avLst/>
          </a:prstGeom>
        </p:spPr>
      </p:pic>
      <p:sp>
        <p:nvSpPr>
          <p:cNvPr id="12" name="Title 1">
            <a:extLst>
              <a:ext uri="{FF2B5EF4-FFF2-40B4-BE49-F238E27FC236}">
                <a16:creationId xmlns:a16="http://schemas.microsoft.com/office/drawing/2014/main" id="{DBEE9A65-1208-F1DD-6401-4937085B4C20}"/>
              </a:ext>
            </a:extLst>
          </p:cNvPr>
          <p:cNvSpPr>
            <a:spLocks noGrp="1"/>
          </p:cNvSpPr>
          <p:nvPr>
            <p:ph type="ctrTitle"/>
          </p:nvPr>
        </p:nvSpPr>
        <p:spPr>
          <a:xfrm>
            <a:off x="2340314" y="244023"/>
            <a:ext cx="6537803" cy="750084"/>
          </a:xfrm>
        </p:spPr>
        <p:txBody>
          <a:bodyPr>
            <a:normAutofit/>
          </a:bodyPr>
          <a:lstStyle/>
          <a:p>
            <a:pPr algn="ctr"/>
            <a:r>
              <a:rPr lang="en-US" sz="4000" dirty="0">
                <a:solidFill>
                  <a:srgbClr val="373737"/>
                </a:solidFill>
                <a:latin typeface="Times New Roman" panose="02020603050405020304" pitchFamily="18" charset="0"/>
                <a:cs typeface="Times New Roman" panose="02020603050405020304" pitchFamily="18" charset="0"/>
              </a:rPr>
              <a:t>Evaluation Methodology</a:t>
            </a:r>
            <a:endParaRPr lang="en-US" sz="4000"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A1CD64AE-F95D-8441-8733-97E1DF2FAB99}"/>
              </a:ext>
            </a:extLst>
          </p:cNvPr>
          <p:cNvSpPr txBox="1"/>
          <p:nvPr/>
        </p:nvSpPr>
        <p:spPr>
          <a:xfrm>
            <a:off x="375060" y="1148280"/>
            <a:ext cx="11256107" cy="3416320"/>
          </a:xfrm>
          <a:prstGeom prst="rect">
            <a:avLst/>
          </a:prstGeom>
          <a:noFill/>
        </p:spPr>
        <p:txBody>
          <a:bodyPr wrap="square">
            <a:spAutoFit/>
          </a:bodyPr>
          <a:lstStyle/>
          <a:p>
            <a:pPr marL="285750" indent="-285750" algn="just">
              <a:buFont typeface="Arial" panose="020B0604020202020204" pitchFamily="34" charset="0"/>
              <a:buChar char="•"/>
            </a:pPr>
            <a:r>
              <a:rPr lang="en-US" spc="-10" dirty="0">
                <a:latin typeface="Times New Roman" panose="02020603050405020304" pitchFamily="18" charset="0"/>
                <a:cs typeface="Times New Roman" panose="02020603050405020304" pitchFamily="18" charset="0"/>
              </a:rPr>
              <a:t>Accuracy is a commonly used metric for sentiment analysis. It measures the proportion of correctly classified comments out of the total number of reviews. </a:t>
            </a:r>
          </a:p>
          <a:p>
            <a:pPr marL="285750" indent="-285750" algn="just">
              <a:buFont typeface="Arial" panose="020B0604020202020204" pitchFamily="34" charset="0"/>
              <a:buChar char="•"/>
            </a:pPr>
            <a:r>
              <a:rPr lang="en-US" spc="-10" dirty="0">
                <a:latin typeface="Times New Roman" panose="02020603050405020304" pitchFamily="18" charset="0"/>
                <a:cs typeface="Times New Roman" panose="02020603050405020304" pitchFamily="18" charset="0"/>
              </a:rPr>
              <a:t>To calculate accuracy, use the following formula:</a:t>
            </a:r>
          </a:p>
          <a:p>
            <a:pPr marL="1200150" lvl="2" indent="-285750" algn="just">
              <a:buFont typeface="Arial" panose="020B0604020202020204" pitchFamily="34" charset="0"/>
              <a:buChar char="•"/>
            </a:pPr>
            <a:r>
              <a:rPr lang="en-US" spc="-10" dirty="0">
                <a:latin typeface="Times New Roman" panose="02020603050405020304" pitchFamily="18" charset="0"/>
                <a:cs typeface="Times New Roman" panose="02020603050405020304" pitchFamily="18" charset="0"/>
              </a:rPr>
              <a:t>True Positives (TP): The number of positive sentiment comments correctly classified as positive.</a:t>
            </a:r>
          </a:p>
          <a:p>
            <a:pPr marL="1200150" lvl="2" indent="-285750" algn="just">
              <a:buFont typeface="Arial" panose="020B0604020202020204" pitchFamily="34" charset="0"/>
              <a:buChar char="•"/>
            </a:pPr>
            <a:r>
              <a:rPr lang="en-US" spc="-10" dirty="0">
                <a:latin typeface="Times New Roman" panose="02020603050405020304" pitchFamily="18" charset="0"/>
                <a:cs typeface="Times New Roman" panose="02020603050405020304" pitchFamily="18" charset="0"/>
              </a:rPr>
              <a:t>True Negatives (TN): The number of negative sentiment comments correctly classified as negative.</a:t>
            </a:r>
          </a:p>
          <a:p>
            <a:pPr marL="1200150" lvl="2" indent="-285750" algn="just">
              <a:buFont typeface="Arial" panose="020B0604020202020204" pitchFamily="34" charset="0"/>
              <a:buChar char="•"/>
            </a:pPr>
            <a:r>
              <a:rPr lang="en-US" spc="-10" dirty="0">
                <a:latin typeface="Times New Roman" panose="02020603050405020304" pitchFamily="18" charset="0"/>
                <a:cs typeface="Times New Roman" panose="02020603050405020304" pitchFamily="18" charset="0"/>
              </a:rPr>
              <a:t>Total Comments: The total number of comments in your dataset.</a:t>
            </a:r>
          </a:p>
          <a:p>
            <a:pPr marL="285750" indent="-285750" algn="just">
              <a:buFont typeface="Arial" panose="020B0604020202020204" pitchFamily="34" charset="0"/>
              <a:buChar char="•"/>
            </a:pPr>
            <a:r>
              <a:rPr lang="en-US" spc="-10" dirty="0">
                <a:latin typeface="Times New Roman" panose="02020603050405020304" pitchFamily="18" charset="0"/>
                <a:cs typeface="Times New Roman" panose="02020603050405020304" pitchFamily="18" charset="0"/>
              </a:rPr>
              <a:t>While accuracy is a useful metric, it's not always sufficient on its own, especially when dealing with imbalanced datasets (e.g., when one sentiment class is significantly more prevalent than the other). In such cases, it's essential to consider other evaluation metrics like precision, recall, F1 score, and the confusion matrix to get a more comprehensive understanding of your model's performance.</a:t>
            </a:r>
          </a:p>
          <a:p>
            <a:pPr marL="285750" indent="-285750" algn="just">
              <a:buFont typeface="Arial" panose="020B0604020202020204" pitchFamily="34" charset="0"/>
              <a:buChar char="•"/>
            </a:pPr>
            <a:r>
              <a:rPr lang="en-US" spc="-10" dirty="0">
                <a:latin typeface="Times New Roman" panose="02020603050405020304" pitchFamily="18" charset="0"/>
                <a:cs typeface="Times New Roman" panose="02020603050405020304" pitchFamily="18" charset="0"/>
              </a:rPr>
              <a:t>We assess how well our model can correctly classify customer reviews as positive, negative, or neutral sentiments.</a:t>
            </a:r>
          </a:p>
          <a:p>
            <a:pPr algn="just"/>
            <a:endParaRPr lang="en-US" spc="-1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2320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4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8D784F0-590F-B80A-89EC-9241D27485D7}"/>
              </a:ext>
            </a:extLst>
          </p:cNvPr>
          <p:cNvSpPr txBox="1"/>
          <p:nvPr/>
        </p:nvSpPr>
        <p:spPr>
          <a:xfrm>
            <a:off x="596348" y="384313"/>
            <a:ext cx="5396670" cy="523220"/>
          </a:xfrm>
          <a:prstGeom prst="rect">
            <a:avLst/>
          </a:prstGeom>
          <a:noFill/>
        </p:spPr>
        <p:txBody>
          <a:bodyPr wrap="none" rtlCol="0">
            <a:spAutoFit/>
          </a:bodyPr>
          <a:lstStyle/>
          <a:p>
            <a:r>
              <a:rPr lang="en-IN" sz="2800" b="1" i="0" dirty="0">
                <a:solidFill>
                  <a:srgbClr val="000000"/>
                </a:solidFill>
                <a:effectLst/>
                <a:latin typeface="Helvetica Neue" panose="02000503000000020004" pitchFamily="2" charset="0"/>
              </a:rPr>
              <a:t>Read in Data and NLTK Basics</a:t>
            </a:r>
            <a:endParaRPr lang="en-US" sz="2800" dirty="0"/>
          </a:p>
        </p:txBody>
      </p:sp>
      <p:pic>
        <p:nvPicPr>
          <p:cNvPr id="7" name="Picture 6">
            <a:extLst>
              <a:ext uri="{FF2B5EF4-FFF2-40B4-BE49-F238E27FC236}">
                <a16:creationId xmlns:a16="http://schemas.microsoft.com/office/drawing/2014/main" id="{41975CBB-93C1-7D54-F9AE-F34F118D1DE0}"/>
              </a:ext>
            </a:extLst>
          </p:cNvPr>
          <p:cNvPicPr>
            <a:picLocks noChangeAspect="1"/>
          </p:cNvPicPr>
          <p:nvPr/>
        </p:nvPicPr>
        <p:blipFill rotWithShape="1">
          <a:blip r:embed="rId2">
            <a:extLst>
              <a:ext uri="{28A0092B-C50C-407E-A947-70E740481C1C}">
                <a14:useLocalDpi xmlns:a14="http://schemas.microsoft.com/office/drawing/2010/main" val="0"/>
              </a:ext>
            </a:extLst>
          </a:blip>
          <a:srcRect t="20854" b="7659"/>
          <a:stretch/>
        </p:blipFill>
        <p:spPr>
          <a:xfrm>
            <a:off x="1934125" y="1388532"/>
            <a:ext cx="7763031" cy="4346223"/>
          </a:xfrm>
          <a:prstGeom prst="rect">
            <a:avLst/>
          </a:prstGeom>
          <a:solidFill>
            <a:schemeClr val="accent2"/>
          </a:solidFill>
        </p:spPr>
      </p:pic>
    </p:spTree>
    <p:extLst>
      <p:ext uri="{BB962C8B-B14F-4D97-AF65-F5344CB8AC3E}">
        <p14:creationId xmlns:p14="http://schemas.microsoft.com/office/powerpoint/2010/main" val="3637345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E61C12-61CE-134F-772E-D9F0B36D627E}"/>
              </a:ext>
            </a:extLst>
          </p:cNvPr>
          <p:cNvSpPr txBox="1"/>
          <p:nvPr/>
        </p:nvSpPr>
        <p:spPr>
          <a:xfrm>
            <a:off x="795130" y="675861"/>
            <a:ext cx="2026517" cy="800219"/>
          </a:xfrm>
          <a:prstGeom prst="rect">
            <a:avLst/>
          </a:prstGeom>
          <a:noFill/>
        </p:spPr>
        <p:txBody>
          <a:bodyPr wrap="none" rtlCol="0">
            <a:spAutoFit/>
          </a:bodyPr>
          <a:lstStyle/>
          <a:p>
            <a:r>
              <a:rPr lang="en-IN" sz="2800" b="1" i="0" dirty="0">
                <a:solidFill>
                  <a:srgbClr val="000000"/>
                </a:solidFill>
                <a:effectLst/>
                <a:latin typeface="Helvetica Neue" panose="02000503000000020004" pitchFamily="2" charset="0"/>
              </a:rPr>
              <a:t>Quick EDA</a:t>
            </a:r>
          </a:p>
          <a:p>
            <a:endParaRPr lang="en-US" dirty="0"/>
          </a:p>
        </p:txBody>
      </p:sp>
      <p:pic>
        <p:nvPicPr>
          <p:cNvPr id="4" name="Picture 3">
            <a:extLst>
              <a:ext uri="{FF2B5EF4-FFF2-40B4-BE49-F238E27FC236}">
                <a16:creationId xmlns:a16="http://schemas.microsoft.com/office/drawing/2014/main" id="{6C8D0E88-C188-29AC-E209-F4C25BFB3EE7}"/>
              </a:ext>
            </a:extLst>
          </p:cNvPr>
          <p:cNvPicPr>
            <a:picLocks noChangeAspect="1"/>
          </p:cNvPicPr>
          <p:nvPr/>
        </p:nvPicPr>
        <p:blipFill rotWithShape="1">
          <a:blip r:embed="rId2">
            <a:extLst>
              <a:ext uri="{28A0092B-C50C-407E-A947-70E740481C1C}">
                <a14:useLocalDpi xmlns:a14="http://schemas.microsoft.com/office/drawing/2010/main" val="0"/>
              </a:ext>
            </a:extLst>
          </a:blip>
          <a:srcRect t="7702"/>
          <a:stretch/>
        </p:blipFill>
        <p:spPr>
          <a:xfrm>
            <a:off x="1888195" y="1557868"/>
            <a:ext cx="7772400" cy="4526844"/>
          </a:xfrm>
          <a:prstGeom prst="rect">
            <a:avLst/>
          </a:prstGeom>
        </p:spPr>
      </p:pic>
    </p:spTree>
    <p:extLst>
      <p:ext uri="{BB962C8B-B14F-4D97-AF65-F5344CB8AC3E}">
        <p14:creationId xmlns:p14="http://schemas.microsoft.com/office/powerpoint/2010/main" val="39073411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5F7067-59BF-4138-ED99-1D31D659817C}"/>
              </a:ext>
            </a:extLst>
          </p:cNvPr>
          <p:cNvPicPr>
            <a:picLocks noChangeAspect="1"/>
          </p:cNvPicPr>
          <p:nvPr/>
        </p:nvPicPr>
        <p:blipFill rotWithShape="1">
          <a:blip r:embed="rId2">
            <a:extLst>
              <a:ext uri="{28A0092B-C50C-407E-A947-70E740481C1C}">
                <a14:useLocalDpi xmlns:a14="http://schemas.microsoft.com/office/drawing/2010/main" val="0"/>
              </a:ext>
            </a:extLst>
          </a:blip>
          <a:srcRect t="7018"/>
          <a:stretch/>
        </p:blipFill>
        <p:spPr>
          <a:xfrm>
            <a:off x="1500435" y="1659467"/>
            <a:ext cx="7772400" cy="4428066"/>
          </a:xfrm>
          <a:prstGeom prst="rect">
            <a:avLst/>
          </a:prstGeom>
        </p:spPr>
      </p:pic>
      <p:sp>
        <p:nvSpPr>
          <p:cNvPr id="4" name="TextBox 3">
            <a:extLst>
              <a:ext uri="{FF2B5EF4-FFF2-40B4-BE49-F238E27FC236}">
                <a16:creationId xmlns:a16="http://schemas.microsoft.com/office/drawing/2014/main" id="{116B4351-4FA8-3488-D4FA-5815ACBDF023}"/>
              </a:ext>
            </a:extLst>
          </p:cNvPr>
          <p:cNvSpPr txBox="1"/>
          <p:nvPr/>
        </p:nvSpPr>
        <p:spPr>
          <a:xfrm>
            <a:off x="1311965" y="622852"/>
            <a:ext cx="2161810" cy="800219"/>
          </a:xfrm>
          <a:prstGeom prst="rect">
            <a:avLst/>
          </a:prstGeom>
          <a:noFill/>
        </p:spPr>
        <p:txBody>
          <a:bodyPr wrap="none" rtlCol="0">
            <a:spAutoFit/>
          </a:bodyPr>
          <a:lstStyle/>
          <a:p>
            <a:r>
              <a:rPr lang="en-IN" sz="2800" b="1" i="0" dirty="0">
                <a:solidFill>
                  <a:srgbClr val="000000"/>
                </a:solidFill>
                <a:effectLst/>
                <a:latin typeface="Helvetica Neue" panose="02000503000000020004" pitchFamily="2" charset="0"/>
              </a:rPr>
              <a:t>Basic NLTK</a:t>
            </a:r>
          </a:p>
          <a:p>
            <a:endParaRPr lang="en-US" dirty="0"/>
          </a:p>
        </p:txBody>
      </p:sp>
    </p:spTree>
    <p:extLst>
      <p:ext uri="{BB962C8B-B14F-4D97-AF65-F5344CB8AC3E}">
        <p14:creationId xmlns:p14="http://schemas.microsoft.com/office/powerpoint/2010/main" val="2463093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9AA0A6-F4BD-0C34-530B-E68EE6167075}"/>
              </a:ext>
            </a:extLst>
          </p:cNvPr>
          <p:cNvPicPr>
            <a:picLocks noChangeAspect="1"/>
          </p:cNvPicPr>
          <p:nvPr/>
        </p:nvPicPr>
        <p:blipFill rotWithShape="1">
          <a:blip r:embed="rId2">
            <a:extLst>
              <a:ext uri="{28A0092B-C50C-407E-A947-70E740481C1C}">
                <a14:useLocalDpi xmlns:a14="http://schemas.microsoft.com/office/drawing/2010/main" val="0"/>
              </a:ext>
            </a:extLst>
          </a:blip>
          <a:srcRect t="6920"/>
          <a:stretch/>
        </p:blipFill>
        <p:spPr>
          <a:xfrm>
            <a:off x="2451653" y="1659467"/>
            <a:ext cx="7209780" cy="4346222"/>
          </a:xfrm>
          <a:prstGeom prst="rect">
            <a:avLst/>
          </a:prstGeom>
        </p:spPr>
      </p:pic>
      <p:sp>
        <p:nvSpPr>
          <p:cNvPr id="6" name="TextBox 5">
            <a:extLst>
              <a:ext uri="{FF2B5EF4-FFF2-40B4-BE49-F238E27FC236}">
                <a16:creationId xmlns:a16="http://schemas.microsoft.com/office/drawing/2014/main" id="{2A8CD3CD-14E1-2FE6-8A69-3020FC3E52C7}"/>
              </a:ext>
            </a:extLst>
          </p:cNvPr>
          <p:cNvSpPr txBox="1"/>
          <p:nvPr/>
        </p:nvSpPr>
        <p:spPr>
          <a:xfrm>
            <a:off x="1033670" y="609600"/>
            <a:ext cx="4537909" cy="800219"/>
          </a:xfrm>
          <a:prstGeom prst="rect">
            <a:avLst/>
          </a:prstGeom>
          <a:noFill/>
        </p:spPr>
        <p:txBody>
          <a:bodyPr wrap="none" rtlCol="0">
            <a:spAutoFit/>
          </a:bodyPr>
          <a:lstStyle/>
          <a:p>
            <a:r>
              <a:rPr lang="en-IN" sz="2800" b="1" i="0" dirty="0">
                <a:solidFill>
                  <a:srgbClr val="000000"/>
                </a:solidFill>
                <a:effectLst/>
                <a:latin typeface="Helvetica Neue" panose="02000503000000020004" pitchFamily="2" charset="0"/>
              </a:rPr>
              <a:t>VADER </a:t>
            </a:r>
            <a:r>
              <a:rPr lang="en-IN" sz="2800" b="1" i="0" dirty="0" err="1">
                <a:solidFill>
                  <a:srgbClr val="000000"/>
                </a:solidFill>
                <a:effectLst/>
                <a:latin typeface="Helvetica Neue" panose="02000503000000020004" pitchFamily="2" charset="0"/>
              </a:rPr>
              <a:t>Seniment</a:t>
            </a:r>
            <a:r>
              <a:rPr lang="en-IN" sz="2800" b="1" i="0" dirty="0">
                <a:solidFill>
                  <a:srgbClr val="000000"/>
                </a:solidFill>
                <a:effectLst/>
                <a:latin typeface="Helvetica Neue" panose="02000503000000020004" pitchFamily="2" charset="0"/>
              </a:rPr>
              <a:t> Scoring</a:t>
            </a:r>
          </a:p>
          <a:p>
            <a:endParaRPr lang="en-US" dirty="0"/>
          </a:p>
        </p:txBody>
      </p:sp>
    </p:spTree>
    <p:extLst>
      <p:ext uri="{BB962C8B-B14F-4D97-AF65-F5344CB8AC3E}">
        <p14:creationId xmlns:p14="http://schemas.microsoft.com/office/powerpoint/2010/main" val="11001888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84BB2A-3C6D-B55A-A5EB-844BEB48141E}"/>
              </a:ext>
            </a:extLst>
          </p:cNvPr>
          <p:cNvPicPr>
            <a:picLocks noChangeAspect="1"/>
          </p:cNvPicPr>
          <p:nvPr/>
        </p:nvPicPr>
        <p:blipFill rotWithShape="1">
          <a:blip r:embed="rId2">
            <a:extLst>
              <a:ext uri="{28A0092B-C50C-407E-A947-70E740481C1C}">
                <a14:useLocalDpi xmlns:a14="http://schemas.microsoft.com/office/drawing/2010/main" val="0"/>
              </a:ext>
            </a:extLst>
          </a:blip>
          <a:srcRect t="6470" b="10286"/>
          <a:stretch/>
        </p:blipFill>
        <p:spPr>
          <a:xfrm>
            <a:off x="1758244" y="1320800"/>
            <a:ext cx="7772400" cy="4425244"/>
          </a:xfrm>
          <a:prstGeom prst="rect">
            <a:avLst/>
          </a:prstGeom>
        </p:spPr>
      </p:pic>
      <p:sp>
        <p:nvSpPr>
          <p:cNvPr id="4" name="TextBox 3">
            <a:extLst>
              <a:ext uri="{FF2B5EF4-FFF2-40B4-BE49-F238E27FC236}">
                <a16:creationId xmlns:a16="http://schemas.microsoft.com/office/drawing/2014/main" id="{83CAC2C9-E13B-539A-13A6-D4F1EDBC44CA}"/>
              </a:ext>
            </a:extLst>
          </p:cNvPr>
          <p:cNvSpPr txBox="1"/>
          <p:nvPr/>
        </p:nvSpPr>
        <p:spPr>
          <a:xfrm>
            <a:off x="1073302" y="410817"/>
            <a:ext cx="3431773" cy="800219"/>
          </a:xfrm>
          <a:prstGeom prst="rect">
            <a:avLst/>
          </a:prstGeom>
          <a:noFill/>
        </p:spPr>
        <p:txBody>
          <a:bodyPr wrap="none" rtlCol="0">
            <a:spAutoFit/>
          </a:bodyPr>
          <a:lstStyle/>
          <a:p>
            <a:r>
              <a:rPr lang="en-IN" sz="2800" b="1" i="0" dirty="0">
                <a:solidFill>
                  <a:srgbClr val="000000"/>
                </a:solidFill>
                <a:effectLst/>
                <a:latin typeface="Helvetica Neue" panose="02000503000000020004" pitchFamily="2" charset="0"/>
              </a:rPr>
              <a:t>Plot VADER results</a:t>
            </a:r>
          </a:p>
          <a:p>
            <a:endParaRPr lang="en-US" dirty="0"/>
          </a:p>
        </p:txBody>
      </p:sp>
    </p:spTree>
    <p:extLst>
      <p:ext uri="{BB962C8B-B14F-4D97-AF65-F5344CB8AC3E}">
        <p14:creationId xmlns:p14="http://schemas.microsoft.com/office/powerpoint/2010/main" val="190582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2F6F9A-DC34-BE26-57BD-707C1AF7B7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1563756"/>
            <a:ext cx="7772400" cy="4671857"/>
          </a:xfrm>
          <a:prstGeom prst="rect">
            <a:avLst/>
          </a:prstGeom>
        </p:spPr>
      </p:pic>
      <p:sp>
        <p:nvSpPr>
          <p:cNvPr id="4" name="TextBox 3">
            <a:extLst>
              <a:ext uri="{FF2B5EF4-FFF2-40B4-BE49-F238E27FC236}">
                <a16:creationId xmlns:a16="http://schemas.microsoft.com/office/drawing/2014/main" id="{24E9C811-164F-5D87-C525-CD0BEB2F4BEF}"/>
              </a:ext>
            </a:extLst>
          </p:cNvPr>
          <p:cNvSpPr txBox="1"/>
          <p:nvPr/>
        </p:nvSpPr>
        <p:spPr>
          <a:xfrm>
            <a:off x="2027583" y="609600"/>
            <a:ext cx="4610493" cy="800219"/>
          </a:xfrm>
          <a:prstGeom prst="rect">
            <a:avLst/>
          </a:prstGeom>
          <a:noFill/>
        </p:spPr>
        <p:txBody>
          <a:bodyPr wrap="none" rtlCol="0">
            <a:spAutoFit/>
          </a:bodyPr>
          <a:lstStyle/>
          <a:p>
            <a:r>
              <a:rPr lang="en-IN" sz="2800" b="1" i="0" dirty="0">
                <a:solidFill>
                  <a:srgbClr val="000000"/>
                </a:solidFill>
                <a:effectLst/>
                <a:latin typeface="Helvetica Neue" panose="02000503000000020004" pitchFamily="2" charset="0"/>
              </a:rPr>
              <a:t>Roberta Pretrained Model</a:t>
            </a:r>
          </a:p>
          <a:p>
            <a:endParaRPr lang="en-US" dirty="0"/>
          </a:p>
        </p:txBody>
      </p:sp>
    </p:spTree>
    <p:extLst>
      <p:ext uri="{BB962C8B-B14F-4D97-AF65-F5344CB8AC3E}">
        <p14:creationId xmlns:p14="http://schemas.microsoft.com/office/powerpoint/2010/main" val="35732140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CCA2FF-3E22-79A5-7537-43CE98E2FE7B}"/>
              </a:ext>
            </a:extLst>
          </p:cNvPr>
          <p:cNvSpPr txBox="1"/>
          <p:nvPr/>
        </p:nvSpPr>
        <p:spPr>
          <a:xfrm>
            <a:off x="528756" y="412546"/>
            <a:ext cx="4084708" cy="523220"/>
          </a:xfrm>
          <a:prstGeom prst="rect">
            <a:avLst/>
          </a:prstGeom>
          <a:noFill/>
        </p:spPr>
        <p:txBody>
          <a:bodyPr wrap="none" rtlCol="0">
            <a:spAutoFit/>
          </a:bodyPr>
          <a:lstStyle/>
          <a:p>
            <a:r>
              <a:rPr lang="en-IN" sz="2800" b="1" i="0" dirty="0">
                <a:solidFill>
                  <a:srgbClr val="000000"/>
                </a:solidFill>
                <a:effectLst/>
                <a:latin typeface="Helvetica Neue" panose="02000503000000020004" pitchFamily="2" charset="0"/>
              </a:rPr>
              <a:t>Combine and compare</a:t>
            </a:r>
          </a:p>
        </p:txBody>
      </p:sp>
      <p:pic>
        <p:nvPicPr>
          <p:cNvPr id="5" name="Picture 4">
            <a:extLst>
              <a:ext uri="{FF2B5EF4-FFF2-40B4-BE49-F238E27FC236}">
                <a16:creationId xmlns:a16="http://schemas.microsoft.com/office/drawing/2014/main" id="{1E5B2EAF-7F75-A730-D38F-82D5BE592BB4}"/>
              </a:ext>
            </a:extLst>
          </p:cNvPr>
          <p:cNvPicPr>
            <a:picLocks noChangeAspect="1"/>
          </p:cNvPicPr>
          <p:nvPr/>
        </p:nvPicPr>
        <p:blipFill rotWithShape="1">
          <a:blip r:embed="rId2">
            <a:extLst>
              <a:ext uri="{28A0092B-C50C-407E-A947-70E740481C1C}">
                <a14:useLocalDpi xmlns:a14="http://schemas.microsoft.com/office/drawing/2010/main" val="0"/>
              </a:ext>
            </a:extLst>
          </a:blip>
          <a:srcRect t="5605"/>
          <a:stretch/>
        </p:blipFill>
        <p:spPr>
          <a:xfrm>
            <a:off x="1760466" y="1377244"/>
            <a:ext cx="7772400" cy="4616776"/>
          </a:xfrm>
          <a:prstGeom prst="rect">
            <a:avLst/>
          </a:prstGeom>
        </p:spPr>
      </p:pic>
    </p:spTree>
    <p:extLst>
      <p:ext uri="{BB962C8B-B14F-4D97-AF65-F5344CB8AC3E}">
        <p14:creationId xmlns:p14="http://schemas.microsoft.com/office/powerpoint/2010/main" val="32693118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E6C042-40CF-4037-222D-1994352DDA46}"/>
              </a:ext>
            </a:extLst>
          </p:cNvPr>
          <p:cNvSpPr txBox="1"/>
          <p:nvPr/>
        </p:nvSpPr>
        <p:spPr>
          <a:xfrm>
            <a:off x="496711" y="372533"/>
            <a:ext cx="3196709" cy="800219"/>
          </a:xfrm>
          <a:prstGeom prst="rect">
            <a:avLst/>
          </a:prstGeom>
          <a:noFill/>
        </p:spPr>
        <p:txBody>
          <a:bodyPr wrap="none" rtlCol="0">
            <a:spAutoFit/>
          </a:bodyPr>
          <a:lstStyle/>
          <a:p>
            <a:r>
              <a:rPr lang="en-IN" sz="2800" b="1" i="0" dirty="0">
                <a:solidFill>
                  <a:srgbClr val="000000"/>
                </a:solidFill>
                <a:effectLst/>
                <a:latin typeface="Helvetica Neue" panose="02000503000000020004" pitchFamily="2" charset="0"/>
              </a:rPr>
              <a:t>Review Examples</a:t>
            </a:r>
          </a:p>
          <a:p>
            <a:endParaRPr lang="en-US" dirty="0"/>
          </a:p>
        </p:txBody>
      </p:sp>
      <p:pic>
        <p:nvPicPr>
          <p:cNvPr id="4" name="Picture 3">
            <a:extLst>
              <a:ext uri="{FF2B5EF4-FFF2-40B4-BE49-F238E27FC236}">
                <a16:creationId xmlns:a16="http://schemas.microsoft.com/office/drawing/2014/main" id="{BFBDD1DA-54A0-D3B7-196F-22A8CDFC6B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377244"/>
            <a:ext cx="7772400" cy="4452056"/>
          </a:xfrm>
          <a:prstGeom prst="rect">
            <a:avLst/>
          </a:prstGeom>
        </p:spPr>
      </p:pic>
    </p:spTree>
    <p:extLst>
      <p:ext uri="{BB962C8B-B14F-4D97-AF65-F5344CB8AC3E}">
        <p14:creationId xmlns:p14="http://schemas.microsoft.com/office/powerpoint/2010/main" val="24203266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5475C4-7DBB-219D-8975-5D660109E102}"/>
              </a:ext>
            </a:extLst>
          </p:cNvPr>
          <p:cNvSpPr txBox="1"/>
          <p:nvPr/>
        </p:nvSpPr>
        <p:spPr>
          <a:xfrm>
            <a:off x="361245" y="338667"/>
            <a:ext cx="4668907" cy="800219"/>
          </a:xfrm>
          <a:prstGeom prst="rect">
            <a:avLst/>
          </a:prstGeom>
          <a:noFill/>
        </p:spPr>
        <p:txBody>
          <a:bodyPr wrap="none" rtlCol="0">
            <a:spAutoFit/>
          </a:bodyPr>
          <a:lstStyle/>
          <a:p>
            <a:r>
              <a:rPr lang="en-IN" sz="2800" b="1" i="0" dirty="0">
                <a:solidFill>
                  <a:srgbClr val="000000"/>
                </a:solidFill>
                <a:effectLst/>
                <a:latin typeface="Helvetica Neue" panose="02000503000000020004" pitchFamily="2" charset="0"/>
              </a:rPr>
              <a:t>The Transformers Pipeline</a:t>
            </a:r>
          </a:p>
          <a:p>
            <a:endParaRPr lang="en-US" dirty="0"/>
          </a:p>
        </p:txBody>
      </p:sp>
      <p:pic>
        <p:nvPicPr>
          <p:cNvPr id="6" name="Picture 5">
            <a:extLst>
              <a:ext uri="{FF2B5EF4-FFF2-40B4-BE49-F238E27FC236}">
                <a16:creationId xmlns:a16="http://schemas.microsoft.com/office/drawing/2014/main" id="{32C18CA8-777B-0F49-89F6-8114670607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1823" y="1031316"/>
            <a:ext cx="7772400" cy="4951796"/>
          </a:xfrm>
          <a:prstGeom prst="rect">
            <a:avLst/>
          </a:prstGeom>
        </p:spPr>
      </p:pic>
    </p:spTree>
    <p:extLst>
      <p:ext uri="{BB962C8B-B14F-4D97-AF65-F5344CB8AC3E}">
        <p14:creationId xmlns:p14="http://schemas.microsoft.com/office/powerpoint/2010/main" val="3286991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34461041-8413-4023-ABA7-9E499B0AD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84381C-D9F4-DB1D-F29C-B302C4725A3F}"/>
              </a:ext>
            </a:extLst>
          </p:cNvPr>
          <p:cNvSpPr>
            <a:spLocks noGrp="1"/>
          </p:cNvSpPr>
          <p:nvPr>
            <p:ph type="ctrTitle"/>
          </p:nvPr>
        </p:nvSpPr>
        <p:spPr>
          <a:xfrm>
            <a:off x="4011835" y="479453"/>
            <a:ext cx="6998532" cy="1029308"/>
          </a:xfrm>
        </p:spPr>
        <p:txBody>
          <a:bodyPr>
            <a:normAutofit/>
          </a:bodyPr>
          <a:lstStyle/>
          <a:p>
            <a:r>
              <a:rPr lang="en-US" sz="6000" dirty="0">
                <a:latin typeface="Times New Roman" panose="02020603050405020304" pitchFamily="18" charset="0"/>
                <a:cs typeface="Times New Roman" panose="02020603050405020304" pitchFamily="18" charset="0"/>
              </a:rPr>
              <a:t>Sentiment Analysis</a:t>
            </a:r>
          </a:p>
        </p:txBody>
      </p:sp>
      <p:pic>
        <p:nvPicPr>
          <p:cNvPr id="4" name="Picture 3" descr="Network Technology Background">
            <a:extLst>
              <a:ext uri="{FF2B5EF4-FFF2-40B4-BE49-F238E27FC236}">
                <a16:creationId xmlns:a16="http://schemas.microsoft.com/office/drawing/2014/main" id="{678DC347-2084-545E-82E6-E42647C1EDD8}"/>
              </a:ext>
            </a:extLst>
          </p:cNvPr>
          <p:cNvPicPr>
            <a:picLocks noChangeAspect="1"/>
          </p:cNvPicPr>
          <p:nvPr/>
        </p:nvPicPr>
        <p:blipFill rotWithShape="1">
          <a:blip r:embed="rId2"/>
          <a:srcRect l="30316" r="30312" b="-2"/>
          <a:stretch/>
        </p:blipFill>
        <p:spPr>
          <a:xfrm>
            <a:off x="1181633" y="640080"/>
            <a:ext cx="2361886" cy="3494428"/>
          </a:xfrm>
          <a:prstGeom prst="rect">
            <a:avLst/>
          </a:prstGeom>
        </p:spPr>
      </p:pic>
      <p:cxnSp>
        <p:nvCxnSpPr>
          <p:cNvPr id="58" name="Straight Connector 57">
            <a:extLst>
              <a:ext uri="{FF2B5EF4-FFF2-40B4-BE49-F238E27FC236}">
                <a16:creationId xmlns:a16="http://schemas.microsoft.com/office/drawing/2014/main" id="{F05BCF04-4702-43D0-BE8F-DBF6C2F651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0" y="5569068"/>
            <a:ext cx="9601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53B4A494-ED20-47DD-A927-05EA273B0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3"/>
          <a:stretch>
            <a:fillRect/>
          </a:stretch>
        </p:blipFill>
        <p:spPr>
          <a:xfrm>
            <a:off x="11155680" y="47752"/>
            <a:ext cx="946355" cy="946355"/>
          </a:xfrm>
          <a:prstGeom prst="rect">
            <a:avLst/>
          </a:prstGeom>
        </p:spPr>
      </p:pic>
      <p:sp>
        <p:nvSpPr>
          <p:cNvPr id="9" name="TextBox 8">
            <a:extLst>
              <a:ext uri="{FF2B5EF4-FFF2-40B4-BE49-F238E27FC236}">
                <a16:creationId xmlns:a16="http://schemas.microsoft.com/office/drawing/2014/main" id="{0630BF0B-320D-C17E-2ABF-82BE2C210A91}"/>
              </a:ext>
            </a:extLst>
          </p:cNvPr>
          <p:cNvSpPr txBox="1"/>
          <p:nvPr/>
        </p:nvSpPr>
        <p:spPr>
          <a:xfrm>
            <a:off x="4011835" y="1878827"/>
            <a:ext cx="6592824" cy="923330"/>
          </a:xfrm>
          <a:prstGeom prst="rect">
            <a:avLst/>
          </a:prstGeom>
          <a:noFill/>
        </p:spPr>
        <p:txBody>
          <a:bodyPr wrap="square" rtlCol="0">
            <a:spAutoFit/>
          </a:bodyPr>
          <a:lstStyle/>
          <a:p>
            <a:pPr marL="298450" marR="5080" indent="-285750" algn="just">
              <a:lnSpc>
                <a:spcPct val="100000"/>
              </a:lnSpc>
              <a:spcBef>
                <a:spcPts val="100"/>
              </a:spcBef>
              <a:buClr>
                <a:srgbClr val="1287C3"/>
              </a:buClr>
              <a:buSzPct val="145833"/>
              <a:buChar char="•"/>
              <a:tabLst>
                <a:tab pos="298450" algn="l"/>
              </a:tabLst>
            </a:pPr>
            <a:r>
              <a:rPr lang="en-US" sz="1800" dirty="0">
                <a:latin typeface="Times New Roman" panose="02020603050405020304" pitchFamily="18" charset="0"/>
                <a:cs typeface="Times New Roman" panose="02020603050405020304" pitchFamily="18" charset="0"/>
              </a:rPr>
              <a:t>Sentiment</a:t>
            </a:r>
            <a:r>
              <a:rPr lang="en-US" sz="1800" spc="-8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Analysis</a:t>
            </a:r>
            <a:r>
              <a:rPr lang="en-US" sz="1800" spc="-7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is</a:t>
            </a:r>
            <a:r>
              <a:rPr lang="en-US" sz="1800" spc="-8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the</a:t>
            </a:r>
            <a:r>
              <a:rPr lang="en-US" sz="1800" spc="-7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most</a:t>
            </a:r>
            <a:r>
              <a:rPr lang="en-US" sz="1800" spc="-7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common</a:t>
            </a:r>
            <a:r>
              <a:rPr lang="en-US" sz="1800" spc="-80" dirty="0">
                <a:latin typeface="Times New Roman" panose="02020603050405020304" pitchFamily="18" charset="0"/>
                <a:cs typeface="Times New Roman" panose="02020603050405020304" pitchFamily="18" charset="0"/>
              </a:rPr>
              <a:t> </a:t>
            </a:r>
            <a:r>
              <a:rPr lang="en-US" sz="1800" spc="-20" dirty="0">
                <a:latin typeface="Times New Roman" panose="02020603050405020304" pitchFamily="18" charset="0"/>
                <a:cs typeface="Times New Roman" panose="02020603050405020304" pitchFamily="18" charset="0"/>
              </a:rPr>
              <a:t>text </a:t>
            </a:r>
            <a:r>
              <a:rPr lang="en-US" sz="1800" spc="-10" dirty="0">
                <a:latin typeface="Times New Roman" panose="02020603050405020304" pitchFamily="18" charset="0"/>
                <a:cs typeface="Times New Roman" panose="02020603050405020304" pitchFamily="18" charset="0"/>
              </a:rPr>
              <a:t>classification</a:t>
            </a:r>
            <a:r>
              <a:rPr lang="en-US" sz="1800" spc="-6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tool</a:t>
            </a:r>
            <a:r>
              <a:rPr lang="en-US" sz="1800" spc="-5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that</a:t>
            </a:r>
            <a:r>
              <a:rPr lang="en-US" sz="1800" spc="-5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analyses</a:t>
            </a:r>
            <a:r>
              <a:rPr lang="en-US" sz="1800" spc="-6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an</a:t>
            </a:r>
            <a:r>
              <a:rPr lang="en-US" sz="1800" spc="-55" dirty="0">
                <a:latin typeface="Times New Roman" panose="02020603050405020304" pitchFamily="18" charset="0"/>
                <a:cs typeface="Times New Roman" panose="02020603050405020304" pitchFamily="18" charset="0"/>
              </a:rPr>
              <a:t> </a:t>
            </a:r>
            <a:r>
              <a:rPr lang="en-US" sz="1800" spc="-10" dirty="0">
                <a:latin typeface="Times New Roman" panose="02020603050405020304" pitchFamily="18" charset="0"/>
                <a:cs typeface="Times New Roman" panose="02020603050405020304" pitchFamily="18" charset="0"/>
              </a:rPr>
              <a:t>incoming </a:t>
            </a:r>
            <a:r>
              <a:rPr lang="en-US" sz="1800" dirty="0">
                <a:latin typeface="Times New Roman" panose="02020603050405020304" pitchFamily="18" charset="0"/>
                <a:cs typeface="Times New Roman" panose="02020603050405020304" pitchFamily="18" charset="0"/>
              </a:rPr>
              <a:t>message</a:t>
            </a:r>
            <a:r>
              <a:rPr lang="en-US" sz="1800" spc="-7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and</a:t>
            </a:r>
            <a:r>
              <a:rPr lang="en-US" sz="1800" spc="-7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tells</a:t>
            </a:r>
            <a:r>
              <a:rPr lang="en-US" sz="1800" spc="-7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whether</a:t>
            </a:r>
            <a:r>
              <a:rPr lang="en-US" sz="1800" spc="-7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the</a:t>
            </a:r>
            <a:r>
              <a:rPr lang="en-US" sz="1800" spc="-75" dirty="0">
                <a:latin typeface="Times New Roman" panose="02020603050405020304" pitchFamily="18" charset="0"/>
                <a:cs typeface="Times New Roman" panose="02020603050405020304" pitchFamily="18" charset="0"/>
              </a:rPr>
              <a:t> </a:t>
            </a:r>
            <a:r>
              <a:rPr lang="en-US" sz="1800" spc="-10" dirty="0">
                <a:latin typeface="Times New Roman" panose="02020603050405020304" pitchFamily="18" charset="0"/>
                <a:cs typeface="Times New Roman" panose="02020603050405020304" pitchFamily="18" charset="0"/>
              </a:rPr>
              <a:t>underlying </a:t>
            </a:r>
            <a:r>
              <a:rPr lang="en-US" sz="1800" dirty="0">
                <a:latin typeface="Times New Roman" panose="02020603050405020304" pitchFamily="18" charset="0"/>
                <a:cs typeface="Times New Roman" panose="02020603050405020304" pitchFamily="18" charset="0"/>
              </a:rPr>
              <a:t>sentiment</a:t>
            </a:r>
            <a:r>
              <a:rPr lang="en-US" sz="1800" spc="-1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is</a:t>
            </a:r>
            <a:r>
              <a:rPr lang="en-US" sz="1800" spc="-1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positive,</a:t>
            </a:r>
            <a:r>
              <a:rPr lang="en-US" sz="1800" spc="-9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negative</a:t>
            </a:r>
            <a:r>
              <a:rPr lang="en-US" sz="1800" spc="-1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or</a:t>
            </a:r>
            <a:r>
              <a:rPr lang="en-US" sz="1800" spc="-100" dirty="0">
                <a:latin typeface="Times New Roman" panose="02020603050405020304" pitchFamily="18" charset="0"/>
                <a:cs typeface="Times New Roman" panose="02020603050405020304" pitchFamily="18" charset="0"/>
              </a:rPr>
              <a:t> </a:t>
            </a:r>
            <a:r>
              <a:rPr lang="en-US" sz="1800" spc="-10" dirty="0">
                <a:latin typeface="Times New Roman" panose="02020603050405020304" pitchFamily="18" charset="0"/>
                <a:cs typeface="Times New Roman" panose="02020603050405020304" pitchFamily="18" charset="0"/>
              </a:rPr>
              <a:t>neutral.</a:t>
            </a:r>
            <a:endParaRPr lang="en-US" sz="1800" dirty="0">
              <a:latin typeface="Times New Roman" panose="02020603050405020304" pitchFamily="18" charset="0"/>
              <a:cs typeface="Times New Roman" panose="02020603050405020304" pitchFamily="18" charset="0"/>
            </a:endParaRPr>
          </a:p>
        </p:txBody>
      </p:sp>
      <p:pic>
        <p:nvPicPr>
          <p:cNvPr id="11" name="object 13">
            <a:extLst>
              <a:ext uri="{FF2B5EF4-FFF2-40B4-BE49-F238E27FC236}">
                <a16:creationId xmlns:a16="http://schemas.microsoft.com/office/drawing/2014/main" id="{ACD4910B-4681-CA40-23AF-606DBBC26D49}"/>
              </a:ext>
            </a:extLst>
          </p:cNvPr>
          <p:cNvPicPr/>
          <p:nvPr/>
        </p:nvPicPr>
        <p:blipFill>
          <a:blip r:embed="rId4" cstate="print"/>
          <a:stretch>
            <a:fillRect/>
          </a:stretch>
        </p:blipFill>
        <p:spPr>
          <a:xfrm>
            <a:off x="587273" y="401507"/>
            <a:ext cx="1597127" cy="1671085"/>
          </a:xfrm>
          <a:prstGeom prst="rect">
            <a:avLst/>
          </a:prstGeom>
        </p:spPr>
      </p:pic>
    </p:spTree>
    <p:extLst>
      <p:ext uri="{BB962C8B-B14F-4D97-AF65-F5344CB8AC3E}">
        <p14:creationId xmlns:p14="http://schemas.microsoft.com/office/powerpoint/2010/main" val="3457826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2"/>
          <a:stretch>
            <a:fillRect/>
          </a:stretch>
        </p:blipFill>
        <p:spPr>
          <a:xfrm>
            <a:off x="11155680" y="47752"/>
            <a:ext cx="946355" cy="946355"/>
          </a:xfrm>
          <a:prstGeom prst="rect">
            <a:avLst/>
          </a:prstGeom>
        </p:spPr>
      </p:pic>
      <p:pic>
        <p:nvPicPr>
          <p:cNvPr id="8" name="Picture 7" descr="A purple and pink text&#10;&#10;Description automatically generated">
            <a:extLst>
              <a:ext uri="{FF2B5EF4-FFF2-40B4-BE49-F238E27FC236}">
                <a16:creationId xmlns:a16="http://schemas.microsoft.com/office/drawing/2014/main" id="{F133281D-D82C-06EB-9DA8-3EFF9F75AFFB}"/>
              </a:ext>
            </a:extLst>
          </p:cNvPr>
          <p:cNvPicPr>
            <a:picLocks noChangeAspect="1"/>
          </p:cNvPicPr>
          <p:nvPr/>
        </p:nvPicPr>
        <p:blipFill rotWithShape="1">
          <a:blip r:embed="rId3"/>
          <a:srcRect r="2" b="11644"/>
          <a:stretch/>
        </p:blipFill>
        <p:spPr>
          <a:xfrm>
            <a:off x="2164080" y="520929"/>
            <a:ext cx="7213600" cy="5666506"/>
          </a:xfrm>
          <a:custGeom>
            <a:avLst/>
            <a:gdLst/>
            <a:ahLst/>
            <a:cxnLst/>
            <a:rect l="l" t="t" r="r" b="b"/>
            <a:pathLst>
              <a:path w="4166726" h="3681631">
                <a:moveTo>
                  <a:pt x="1199629" y="0"/>
                </a:moveTo>
                <a:cubicBezTo>
                  <a:pt x="1199629" y="0"/>
                  <a:pt x="1199629" y="0"/>
                  <a:pt x="2967099" y="0"/>
                </a:cubicBezTo>
                <a:cubicBezTo>
                  <a:pt x="3077805" y="0"/>
                  <a:pt x="3184693" y="60854"/>
                  <a:pt x="3238137" y="159741"/>
                </a:cubicBezTo>
                <a:cubicBezTo>
                  <a:pt x="3238137" y="159741"/>
                  <a:pt x="3238137" y="159741"/>
                  <a:pt x="4123780" y="1684879"/>
                </a:cubicBezTo>
                <a:cubicBezTo>
                  <a:pt x="4181042" y="1779962"/>
                  <a:pt x="4181042" y="1901669"/>
                  <a:pt x="4123780" y="1996753"/>
                </a:cubicBezTo>
                <a:cubicBezTo>
                  <a:pt x="4123780" y="1996753"/>
                  <a:pt x="4123780" y="1996753"/>
                  <a:pt x="3238137" y="3521891"/>
                </a:cubicBezTo>
                <a:cubicBezTo>
                  <a:pt x="3184693" y="3620778"/>
                  <a:pt x="3077805" y="3681631"/>
                  <a:pt x="2967099" y="3681631"/>
                </a:cubicBezTo>
                <a:cubicBezTo>
                  <a:pt x="2967099" y="3681631"/>
                  <a:pt x="2967099" y="3681631"/>
                  <a:pt x="1199629" y="3681631"/>
                </a:cubicBezTo>
                <a:cubicBezTo>
                  <a:pt x="1085105" y="3681631"/>
                  <a:pt x="982035" y="3620778"/>
                  <a:pt x="924774" y="3521891"/>
                </a:cubicBezTo>
                <a:cubicBezTo>
                  <a:pt x="924774" y="3521891"/>
                  <a:pt x="924774" y="3521891"/>
                  <a:pt x="42947" y="1996753"/>
                </a:cubicBezTo>
                <a:cubicBezTo>
                  <a:pt x="-14315" y="1901669"/>
                  <a:pt x="-14315" y="1779962"/>
                  <a:pt x="42947" y="1684879"/>
                </a:cubicBezTo>
                <a:cubicBezTo>
                  <a:pt x="42947" y="1684879"/>
                  <a:pt x="42947" y="1684879"/>
                  <a:pt x="924774" y="159741"/>
                </a:cubicBezTo>
                <a:cubicBezTo>
                  <a:pt x="982035" y="60854"/>
                  <a:pt x="1085105" y="0"/>
                  <a:pt x="1199629" y="0"/>
                </a:cubicBezTo>
                <a:close/>
              </a:path>
            </a:pathLst>
          </a:custGeom>
          <a:ln w="158750">
            <a:solidFill>
              <a:schemeClr val="bg1"/>
            </a:solidFill>
          </a:ln>
        </p:spPr>
      </p:pic>
    </p:spTree>
    <p:extLst>
      <p:ext uri="{BB962C8B-B14F-4D97-AF65-F5344CB8AC3E}">
        <p14:creationId xmlns:p14="http://schemas.microsoft.com/office/powerpoint/2010/main" val="241035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84381C-D9F4-DB1D-F29C-B302C4725A3F}"/>
              </a:ext>
            </a:extLst>
          </p:cNvPr>
          <p:cNvSpPr>
            <a:spLocks noGrp="1"/>
          </p:cNvSpPr>
          <p:nvPr>
            <p:ph type="ctrTitle"/>
          </p:nvPr>
        </p:nvSpPr>
        <p:spPr>
          <a:xfrm>
            <a:off x="3173125" y="108785"/>
            <a:ext cx="7982554" cy="1985191"/>
          </a:xfrm>
        </p:spPr>
        <p:txBody>
          <a:bodyPr>
            <a:normAutofit/>
          </a:bodyPr>
          <a:lstStyle/>
          <a:p>
            <a:r>
              <a:rPr lang="en-US" sz="4400" dirty="0">
                <a:solidFill>
                  <a:srgbClr val="373737"/>
                </a:solidFill>
                <a:latin typeface="Times New Roman" panose="02020603050405020304" pitchFamily="18" charset="0"/>
                <a:cs typeface="Times New Roman" panose="02020603050405020304" pitchFamily="18" charset="0"/>
              </a:rPr>
              <a:t>Understanding</a:t>
            </a:r>
            <a:r>
              <a:rPr lang="en-US" sz="4400" spc="-95" dirty="0">
                <a:solidFill>
                  <a:srgbClr val="373737"/>
                </a:solidFill>
                <a:latin typeface="Times New Roman" panose="02020603050405020304" pitchFamily="18" charset="0"/>
                <a:cs typeface="Times New Roman" panose="02020603050405020304" pitchFamily="18" charset="0"/>
              </a:rPr>
              <a:t> </a:t>
            </a:r>
            <a:r>
              <a:rPr lang="en-US" sz="4400" dirty="0">
                <a:solidFill>
                  <a:srgbClr val="373737"/>
                </a:solidFill>
                <a:latin typeface="Times New Roman" panose="02020603050405020304" pitchFamily="18" charset="0"/>
                <a:cs typeface="Times New Roman" panose="02020603050405020304" pitchFamily="18" charset="0"/>
              </a:rPr>
              <a:t>the</a:t>
            </a:r>
            <a:r>
              <a:rPr lang="en-US" sz="4400" spc="-95" dirty="0">
                <a:solidFill>
                  <a:srgbClr val="373737"/>
                </a:solidFill>
                <a:latin typeface="Times New Roman" panose="02020603050405020304" pitchFamily="18" charset="0"/>
                <a:cs typeface="Times New Roman" panose="02020603050405020304" pitchFamily="18" charset="0"/>
              </a:rPr>
              <a:t> </a:t>
            </a:r>
            <a:r>
              <a:rPr lang="en-US" sz="4400" spc="-10" dirty="0">
                <a:solidFill>
                  <a:srgbClr val="373737"/>
                </a:solidFill>
                <a:latin typeface="Times New Roman" panose="02020603050405020304" pitchFamily="18" charset="0"/>
                <a:cs typeface="Times New Roman" panose="02020603050405020304" pitchFamily="18" charset="0"/>
              </a:rPr>
              <a:t>Classification</a:t>
            </a:r>
            <a:r>
              <a:rPr lang="en-US" sz="4400" spc="-95" dirty="0">
                <a:solidFill>
                  <a:srgbClr val="373737"/>
                </a:solidFill>
                <a:latin typeface="Times New Roman" panose="02020603050405020304" pitchFamily="18" charset="0"/>
                <a:cs typeface="Times New Roman" panose="02020603050405020304" pitchFamily="18" charset="0"/>
              </a:rPr>
              <a:t> </a:t>
            </a:r>
            <a:r>
              <a:rPr lang="en-US" sz="4400" spc="-25" dirty="0">
                <a:solidFill>
                  <a:srgbClr val="373737"/>
                </a:solidFill>
                <a:latin typeface="Times New Roman" panose="02020603050405020304" pitchFamily="18" charset="0"/>
                <a:cs typeface="Times New Roman" panose="02020603050405020304" pitchFamily="18" charset="0"/>
              </a:rPr>
              <a:t>of </a:t>
            </a:r>
            <a:r>
              <a:rPr lang="en-US" sz="4400" dirty="0">
                <a:solidFill>
                  <a:srgbClr val="373737"/>
                </a:solidFill>
                <a:latin typeface="Times New Roman" panose="02020603050405020304" pitchFamily="18" charset="0"/>
                <a:cs typeface="Times New Roman" panose="02020603050405020304" pitchFamily="18" charset="0"/>
              </a:rPr>
              <a:t>Sentiment</a:t>
            </a:r>
            <a:r>
              <a:rPr lang="en-US" sz="4400" spc="-210" dirty="0">
                <a:solidFill>
                  <a:srgbClr val="373737"/>
                </a:solidFill>
                <a:latin typeface="Times New Roman" panose="02020603050405020304" pitchFamily="18" charset="0"/>
                <a:cs typeface="Times New Roman" panose="02020603050405020304" pitchFamily="18" charset="0"/>
              </a:rPr>
              <a:t> </a:t>
            </a:r>
            <a:r>
              <a:rPr lang="en-US" sz="4400" spc="-10" dirty="0">
                <a:solidFill>
                  <a:srgbClr val="373737"/>
                </a:solidFill>
                <a:latin typeface="Times New Roman" panose="02020603050405020304" pitchFamily="18" charset="0"/>
                <a:cs typeface="Times New Roman" panose="02020603050405020304" pitchFamily="18" charset="0"/>
              </a:rPr>
              <a:t>Analysis</a:t>
            </a:r>
            <a:endParaRPr lang="en-US" sz="4400" dirty="0">
              <a:latin typeface="Times New Roman" panose="02020603050405020304" pitchFamily="18" charset="0"/>
              <a:cs typeface="Times New Roman" panose="02020603050405020304" pitchFamily="18" charset="0"/>
            </a:endParaRPr>
          </a:p>
        </p:txBody>
      </p:sp>
      <p:cxnSp>
        <p:nvCxnSpPr>
          <p:cNvPr id="58" name="Straight Connector 57">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2"/>
          <a:stretch>
            <a:fillRect/>
          </a:stretch>
        </p:blipFill>
        <p:spPr>
          <a:xfrm>
            <a:off x="11155680" y="47752"/>
            <a:ext cx="946355" cy="946355"/>
          </a:xfrm>
          <a:prstGeom prst="rect">
            <a:avLst/>
          </a:prstGeom>
        </p:spPr>
      </p:pic>
      <p:graphicFrame>
        <p:nvGraphicFramePr>
          <p:cNvPr id="8" name="object 3">
            <a:extLst>
              <a:ext uri="{FF2B5EF4-FFF2-40B4-BE49-F238E27FC236}">
                <a16:creationId xmlns:a16="http://schemas.microsoft.com/office/drawing/2014/main" id="{ADF2EABE-F8E2-B5A0-510E-D7575B6B1404}"/>
              </a:ext>
            </a:extLst>
          </p:cNvPr>
          <p:cNvGraphicFramePr>
            <a:graphicFrameLocks noGrp="1"/>
          </p:cNvGraphicFramePr>
          <p:nvPr>
            <p:extLst>
              <p:ext uri="{D42A27DB-BD31-4B8C-83A1-F6EECF244321}">
                <p14:modId xmlns:p14="http://schemas.microsoft.com/office/powerpoint/2010/main" val="3228001528"/>
              </p:ext>
            </p:extLst>
          </p:nvPr>
        </p:nvGraphicFramePr>
        <p:xfrm>
          <a:off x="3173125" y="2999740"/>
          <a:ext cx="8128000" cy="2065020"/>
        </p:xfrm>
        <a:graphic>
          <a:graphicData uri="http://schemas.openxmlformats.org/drawingml/2006/table">
            <a:tbl>
              <a:tblPr firstRow="1" bandRow="1">
                <a:tableStyleId>{2D5ABB26-0587-4C30-8999-92F81FD0307C}</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516255">
                <a:tc>
                  <a:txBody>
                    <a:bodyPr/>
                    <a:lstStyle/>
                    <a:p>
                      <a:pPr algn="ctr">
                        <a:lnSpc>
                          <a:spcPct val="100000"/>
                        </a:lnSpc>
                        <a:spcBef>
                          <a:spcPts val="310"/>
                        </a:spcBef>
                      </a:pPr>
                      <a:r>
                        <a:rPr sz="1800" b="1" dirty="0">
                          <a:solidFill>
                            <a:srgbClr val="FFFFFF"/>
                          </a:solidFill>
                          <a:latin typeface="Arial"/>
                          <a:cs typeface="Arial"/>
                        </a:rPr>
                        <a:t>Raw</a:t>
                      </a:r>
                      <a:r>
                        <a:rPr sz="1800" b="1" spc="-15" dirty="0">
                          <a:solidFill>
                            <a:srgbClr val="FFFFFF"/>
                          </a:solidFill>
                          <a:latin typeface="Arial"/>
                          <a:cs typeface="Arial"/>
                        </a:rPr>
                        <a:t> </a:t>
                      </a:r>
                      <a:r>
                        <a:rPr sz="1800" b="1" spc="-10" dirty="0">
                          <a:solidFill>
                            <a:srgbClr val="FFFFFF"/>
                          </a:solidFill>
                          <a:latin typeface="Arial"/>
                          <a:cs typeface="Arial"/>
                        </a:rPr>
                        <a:t>Statement</a:t>
                      </a:r>
                      <a:endParaRPr sz="1800">
                        <a:latin typeface="Arial"/>
                        <a:cs typeface="Arial"/>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30ACEC"/>
                    </a:solidFill>
                  </a:tcPr>
                </a:tc>
                <a:tc>
                  <a:txBody>
                    <a:bodyPr/>
                    <a:lstStyle/>
                    <a:p>
                      <a:pPr algn="ctr">
                        <a:lnSpc>
                          <a:spcPct val="100000"/>
                        </a:lnSpc>
                        <a:spcBef>
                          <a:spcPts val="310"/>
                        </a:spcBef>
                      </a:pPr>
                      <a:r>
                        <a:rPr sz="1800" b="1" spc="-10" dirty="0">
                          <a:solidFill>
                            <a:srgbClr val="FFFFFF"/>
                          </a:solidFill>
                          <a:latin typeface="Arial"/>
                          <a:cs typeface="Arial"/>
                        </a:rPr>
                        <a:t>Sentiment</a:t>
                      </a:r>
                      <a:endParaRPr sz="1800">
                        <a:latin typeface="Arial"/>
                        <a:cs typeface="Arial"/>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38100">
                      <a:solidFill>
                        <a:srgbClr val="FFFFFF"/>
                      </a:solidFill>
                      <a:prstDash val="solid"/>
                    </a:lnB>
                    <a:solidFill>
                      <a:srgbClr val="30ACEC"/>
                    </a:solidFill>
                  </a:tcPr>
                </a:tc>
                <a:extLst>
                  <a:ext uri="{0D108BD9-81ED-4DB2-BD59-A6C34878D82A}">
                    <a16:rowId xmlns:a16="http://schemas.microsoft.com/office/drawing/2014/main" val="10000"/>
                  </a:ext>
                </a:extLst>
              </a:tr>
              <a:tr h="516255">
                <a:tc>
                  <a:txBody>
                    <a:bodyPr/>
                    <a:lstStyle/>
                    <a:p>
                      <a:pPr algn="ctr">
                        <a:lnSpc>
                          <a:spcPct val="100000"/>
                        </a:lnSpc>
                        <a:spcBef>
                          <a:spcPts val="310"/>
                        </a:spcBef>
                      </a:pPr>
                      <a:r>
                        <a:rPr sz="1800" dirty="0">
                          <a:latin typeface="Arial MT"/>
                          <a:cs typeface="Arial MT"/>
                        </a:rPr>
                        <a:t>I</a:t>
                      </a:r>
                      <a:r>
                        <a:rPr sz="1800" spc="-15" dirty="0">
                          <a:latin typeface="Arial MT"/>
                          <a:cs typeface="Arial MT"/>
                        </a:rPr>
                        <a:t> </a:t>
                      </a:r>
                      <a:r>
                        <a:rPr sz="1800" dirty="0">
                          <a:latin typeface="Arial MT"/>
                          <a:cs typeface="Arial MT"/>
                        </a:rPr>
                        <a:t>don’t</a:t>
                      </a:r>
                      <a:r>
                        <a:rPr sz="1800" spc="-15" dirty="0">
                          <a:latin typeface="Arial MT"/>
                          <a:cs typeface="Arial MT"/>
                        </a:rPr>
                        <a:t> </a:t>
                      </a:r>
                      <a:r>
                        <a:rPr sz="1800" dirty="0">
                          <a:latin typeface="Arial MT"/>
                          <a:cs typeface="Arial MT"/>
                        </a:rPr>
                        <a:t>like</a:t>
                      </a:r>
                      <a:r>
                        <a:rPr sz="1800" spc="-10" dirty="0">
                          <a:latin typeface="Arial MT"/>
                          <a:cs typeface="Arial MT"/>
                        </a:rPr>
                        <a:t> </a:t>
                      </a:r>
                      <a:r>
                        <a:rPr sz="1800" dirty="0">
                          <a:latin typeface="Arial MT"/>
                          <a:cs typeface="Arial MT"/>
                        </a:rPr>
                        <a:t>the</a:t>
                      </a:r>
                      <a:r>
                        <a:rPr sz="1800" spc="-15" dirty="0">
                          <a:latin typeface="Arial MT"/>
                          <a:cs typeface="Arial MT"/>
                        </a:rPr>
                        <a:t> </a:t>
                      </a:r>
                      <a:r>
                        <a:rPr sz="1800" dirty="0">
                          <a:latin typeface="Arial MT"/>
                          <a:cs typeface="Arial MT"/>
                        </a:rPr>
                        <a:t>way</a:t>
                      </a:r>
                      <a:r>
                        <a:rPr sz="1800" spc="-15" dirty="0">
                          <a:latin typeface="Arial MT"/>
                          <a:cs typeface="Arial MT"/>
                        </a:rPr>
                        <a:t> </a:t>
                      </a:r>
                      <a:r>
                        <a:rPr sz="1800" dirty="0">
                          <a:latin typeface="Arial MT"/>
                          <a:cs typeface="Arial MT"/>
                        </a:rPr>
                        <a:t>of</a:t>
                      </a:r>
                      <a:r>
                        <a:rPr sz="1800" spc="-10" dirty="0">
                          <a:latin typeface="Arial MT"/>
                          <a:cs typeface="Arial MT"/>
                        </a:rPr>
                        <a:t> approach</a:t>
                      </a:r>
                      <a:endParaRPr sz="1800">
                        <a:latin typeface="Arial MT"/>
                        <a:cs typeface="Arial MT"/>
                      </a:endParaRPr>
                    </a:p>
                  </a:txBody>
                  <a:tcPr marL="0" marR="0" marT="3937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E3F8"/>
                    </a:solidFill>
                  </a:tcPr>
                </a:tc>
                <a:tc>
                  <a:txBody>
                    <a:bodyPr/>
                    <a:lstStyle/>
                    <a:p>
                      <a:pPr algn="ctr">
                        <a:lnSpc>
                          <a:spcPct val="100000"/>
                        </a:lnSpc>
                        <a:spcBef>
                          <a:spcPts val="310"/>
                        </a:spcBef>
                      </a:pPr>
                      <a:r>
                        <a:rPr sz="1800" spc="-10" dirty="0">
                          <a:latin typeface="Arial MT"/>
                          <a:cs typeface="Arial MT"/>
                        </a:rPr>
                        <a:t>Negative</a:t>
                      </a:r>
                      <a:endParaRPr sz="1800">
                        <a:latin typeface="Arial MT"/>
                        <a:cs typeface="Arial MT"/>
                      </a:endParaRPr>
                    </a:p>
                  </a:txBody>
                  <a:tcPr marL="0" marR="0" marT="39370" marB="0">
                    <a:lnL w="12700">
                      <a:solidFill>
                        <a:srgbClr val="FFFFFF"/>
                      </a:solidFill>
                      <a:prstDash val="solid"/>
                    </a:lnL>
                    <a:lnR w="12700">
                      <a:solidFill>
                        <a:srgbClr val="FFFFFF"/>
                      </a:solidFill>
                      <a:prstDash val="solid"/>
                    </a:lnR>
                    <a:lnT w="38100">
                      <a:solidFill>
                        <a:srgbClr val="FFFFFF"/>
                      </a:solidFill>
                      <a:prstDash val="solid"/>
                    </a:lnT>
                    <a:lnB w="12700">
                      <a:solidFill>
                        <a:srgbClr val="FFFFFF"/>
                      </a:solidFill>
                      <a:prstDash val="solid"/>
                    </a:lnB>
                    <a:solidFill>
                      <a:srgbClr val="CDE3F8"/>
                    </a:solidFill>
                  </a:tcPr>
                </a:tc>
                <a:extLst>
                  <a:ext uri="{0D108BD9-81ED-4DB2-BD59-A6C34878D82A}">
                    <a16:rowId xmlns:a16="http://schemas.microsoft.com/office/drawing/2014/main" val="10001"/>
                  </a:ext>
                </a:extLst>
              </a:tr>
              <a:tr h="516255">
                <a:tc>
                  <a:txBody>
                    <a:bodyPr/>
                    <a:lstStyle/>
                    <a:p>
                      <a:pPr algn="ctr">
                        <a:lnSpc>
                          <a:spcPct val="100000"/>
                        </a:lnSpc>
                        <a:spcBef>
                          <a:spcPts val="310"/>
                        </a:spcBef>
                      </a:pPr>
                      <a:r>
                        <a:rPr sz="1800" dirty="0">
                          <a:latin typeface="Arial MT"/>
                          <a:cs typeface="Arial MT"/>
                        </a:rPr>
                        <a:t>I</a:t>
                      </a:r>
                      <a:r>
                        <a:rPr sz="1800" spc="-15" dirty="0">
                          <a:latin typeface="Arial MT"/>
                          <a:cs typeface="Arial MT"/>
                        </a:rPr>
                        <a:t> </a:t>
                      </a:r>
                      <a:r>
                        <a:rPr sz="1800" dirty="0">
                          <a:latin typeface="Arial MT"/>
                          <a:cs typeface="Arial MT"/>
                        </a:rPr>
                        <a:t>like</a:t>
                      </a:r>
                      <a:r>
                        <a:rPr sz="1800" spc="-15" dirty="0">
                          <a:latin typeface="Arial MT"/>
                          <a:cs typeface="Arial MT"/>
                        </a:rPr>
                        <a:t> </a:t>
                      </a:r>
                      <a:r>
                        <a:rPr sz="1800" dirty="0">
                          <a:latin typeface="Arial MT"/>
                          <a:cs typeface="Arial MT"/>
                        </a:rPr>
                        <a:t>the</a:t>
                      </a:r>
                      <a:r>
                        <a:rPr sz="1800" spc="-15" dirty="0">
                          <a:latin typeface="Arial MT"/>
                          <a:cs typeface="Arial MT"/>
                        </a:rPr>
                        <a:t> </a:t>
                      </a:r>
                      <a:r>
                        <a:rPr sz="1800" dirty="0">
                          <a:latin typeface="Arial MT"/>
                          <a:cs typeface="Arial MT"/>
                        </a:rPr>
                        <a:t>way</a:t>
                      </a:r>
                      <a:r>
                        <a:rPr sz="1800" spc="-15" dirty="0">
                          <a:latin typeface="Arial MT"/>
                          <a:cs typeface="Arial MT"/>
                        </a:rPr>
                        <a:t> </a:t>
                      </a:r>
                      <a:r>
                        <a:rPr sz="1800" dirty="0">
                          <a:latin typeface="Arial MT"/>
                          <a:cs typeface="Arial MT"/>
                        </a:rPr>
                        <a:t>they</a:t>
                      </a:r>
                      <a:r>
                        <a:rPr sz="1800" spc="-15" dirty="0">
                          <a:latin typeface="Arial MT"/>
                          <a:cs typeface="Arial MT"/>
                        </a:rPr>
                        <a:t> </a:t>
                      </a:r>
                      <a:r>
                        <a:rPr sz="1800" dirty="0">
                          <a:latin typeface="Arial MT"/>
                          <a:cs typeface="Arial MT"/>
                        </a:rPr>
                        <a:t>explain</a:t>
                      </a:r>
                      <a:r>
                        <a:rPr sz="1800" spc="-15" dirty="0">
                          <a:latin typeface="Arial MT"/>
                          <a:cs typeface="Arial MT"/>
                        </a:rPr>
                        <a:t> </a:t>
                      </a:r>
                      <a:r>
                        <a:rPr sz="1800" dirty="0">
                          <a:latin typeface="Arial MT"/>
                          <a:cs typeface="Arial MT"/>
                        </a:rPr>
                        <a:t>the</a:t>
                      </a:r>
                      <a:r>
                        <a:rPr sz="1800" spc="-10" dirty="0">
                          <a:latin typeface="Arial MT"/>
                          <a:cs typeface="Arial MT"/>
                        </a:rPr>
                        <a:t> </a:t>
                      </a:r>
                      <a:r>
                        <a:rPr sz="1800" spc="-20" dirty="0">
                          <a:latin typeface="Arial MT"/>
                          <a:cs typeface="Arial MT"/>
                        </a:rPr>
                        <a:t>video</a:t>
                      </a:r>
                      <a:endParaRPr sz="1800" dirty="0">
                        <a:latin typeface="Arial MT"/>
                        <a:cs typeface="Arial MT"/>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F1FB"/>
                    </a:solidFill>
                  </a:tcPr>
                </a:tc>
                <a:tc>
                  <a:txBody>
                    <a:bodyPr/>
                    <a:lstStyle/>
                    <a:p>
                      <a:pPr algn="ctr">
                        <a:lnSpc>
                          <a:spcPct val="100000"/>
                        </a:lnSpc>
                        <a:spcBef>
                          <a:spcPts val="310"/>
                        </a:spcBef>
                      </a:pPr>
                      <a:r>
                        <a:rPr sz="1800" spc="-10" dirty="0">
                          <a:latin typeface="Arial MT"/>
                          <a:cs typeface="Arial MT"/>
                        </a:rPr>
                        <a:t>Positive</a:t>
                      </a:r>
                      <a:endParaRPr sz="1800">
                        <a:latin typeface="Arial MT"/>
                        <a:cs typeface="Arial MT"/>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E8F1FB"/>
                    </a:solidFill>
                  </a:tcPr>
                </a:tc>
                <a:extLst>
                  <a:ext uri="{0D108BD9-81ED-4DB2-BD59-A6C34878D82A}">
                    <a16:rowId xmlns:a16="http://schemas.microsoft.com/office/drawing/2014/main" val="10002"/>
                  </a:ext>
                </a:extLst>
              </a:tr>
              <a:tr h="516255">
                <a:tc>
                  <a:txBody>
                    <a:bodyPr/>
                    <a:lstStyle/>
                    <a:p>
                      <a:pPr algn="ctr">
                        <a:lnSpc>
                          <a:spcPct val="100000"/>
                        </a:lnSpc>
                        <a:spcBef>
                          <a:spcPts val="310"/>
                        </a:spcBef>
                      </a:pPr>
                      <a:r>
                        <a:rPr sz="1800" dirty="0">
                          <a:latin typeface="Arial MT"/>
                          <a:cs typeface="Arial MT"/>
                        </a:rPr>
                        <a:t>The</a:t>
                      </a:r>
                      <a:r>
                        <a:rPr sz="1800" spc="-25" dirty="0">
                          <a:latin typeface="Arial MT"/>
                          <a:cs typeface="Arial MT"/>
                        </a:rPr>
                        <a:t> </a:t>
                      </a:r>
                      <a:r>
                        <a:rPr sz="1800" dirty="0">
                          <a:latin typeface="Arial MT"/>
                          <a:cs typeface="Arial MT"/>
                        </a:rPr>
                        <a:t>video</a:t>
                      </a:r>
                      <a:r>
                        <a:rPr sz="1800" spc="-10" dirty="0">
                          <a:latin typeface="Arial MT"/>
                          <a:cs typeface="Arial MT"/>
                        </a:rPr>
                        <a:t> </a:t>
                      </a:r>
                      <a:r>
                        <a:rPr sz="1800" dirty="0">
                          <a:latin typeface="Arial MT"/>
                          <a:cs typeface="Arial MT"/>
                        </a:rPr>
                        <a:t>is</a:t>
                      </a:r>
                      <a:r>
                        <a:rPr sz="1800" spc="-15" dirty="0">
                          <a:latin typeface="Arial MT"/>
                          <a:cs typeface="Arial MT"/>
                        </a:rPr>
                        <a:t> </a:t>
                      </a:r>
                      <a:r>
                        <a:rPr sz="1800" dirty="0">
                          <a:latin typeface="Arial MT"/>
                          <a:cs typeface="Arial MT"/>
                        </a:rPr>
                        <a:t>ok</a:t>
                      </a:r>
                      <a:r>
                        <a:rPr sz="1800" spc="-10" dirty="0">
                          <a:latin typeface="Arial MT"/>
                          <a:cs typeface="Arial MT"/>
                        </a:rPr>
                        <a:t> </a:t>
                      </a:r>
                      <a:r>
                        <a:rPr sz="1800" dirty="0">
                          <a:latin typeface="Arial MT"/>
                          <a:cs typeface="Arial MT"/>
                        </a:rPr>
                        <a:t>but</a:t>
                      </a:r>
                      <a:r>
                        <a:rPr sz="1800" spc="-15" dirty="0">
                          <a:latin typeface="Arial MT"/>
                          <a:cs typeface="Arial MT"/>
                        </a:rPr>
                        <a:t> </a:t>
                      </a:r>
                      <a:r>
                        <a:rPr sz="1800" dirty="0">
                          <a:latin typeface="Arial MT"/>
                          <a:cs typeface="Arial MT"/>
                        </a:rPr>
                        <a:t>not</a:t>
                      </a:r>
                      <a:r>
                        <a:rPr sz="1800" spc="-10" dirty="0">
                          <a:latin typeface="Arial MT"/>
                          <a:cs typeface="Arial MT"/>
                        </a:rPr>
                        <a:t> </a:t>
                      </a:r>
                      <a:r>
                        <a:rPr sz="1800" dirty="0">
                          <a:latin typeface="Arial MT"/>
                          <a:cs typeface="Arial MT"/>
                        </a:rPr>
                        <a:t>as</a:t>
                      </a:r>
                      <a:r>
                        <a:rPr sz="1800" spc="-10" dirty="0">
                          <a:latin typeface="Arial MT"/>
                          <a:cs typeface="Arial MT"/>
                        </a:rPr>
                        <a:t> expected</a:t>
                      </a:r>
                      <a:endParaRPr sz="1800">
                        <a:latin typeface="Arial MT"/>
                        <a:cs typeface="Arial MT"/>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E3F8"/>
                    </a:solidFill>
                  </a:tcPr>
                </a:tc>
                <a:tc>
                  <a:txBody>
                    <a:bodyPr/>
                    <a:lstStyle/>
                    <a:p>
                      <a:pPr algn="ctr">
                        <a:lnSpc>
                          <a:spcPct val="100000"/>
                        </a:lnSpc>
                        <a:spcBef>
                          <a:spcPts val="310"/>
                        </a:spcBef>
                      </a:pPr>
                      <a:r>
                        <a:rPr sz="1800" spc="-10" dirty="0">
                          <a:latin typeface="Arial MT"/>
                          <a:cs typeface="Arial MT"/>
                        </a:rPr>
                        <a:t>Neutral</a:t>
                      </a:r>
                      <a:endParaRPr sz="1800" dirty="0">
                        <a:latin typeface="Arial MT"/>
                        <a:cs typeface="Arial MT"/>
                      </a:endParaRPr>
                    </a:p>
                  </a:txBody>
                  <a:tcPr marL="0" marR="0" marT="39370" marB="0">
                    <a:lnL w="12700">
                      <a:solidFill>
                        <a:srgbClr val="FFFFFF"/>
                      </a:solidFill>
                      <a:prstDash val="solid"/>
                    </a:lnL>
                    <a:lnR w="12700">
                      <a:solidFill>
                        <a:srgbClr val="FFFFFF"/>
                      </a:solidFill>
                      <a:prstDash val="solid"/>
                    </a:lnR>
                    <a:lnT w="12700">
                      <a:solidFill>
                        <a:srgbClr val="FFFFFF"/>
                      </a:solidFill>
                      <a:prstDash val="solid"/>
                    </a:lnT>
                    <a:lnB w="12700">
                      <a:solidFill>
                        <a:srgbClr val="FFFFFF"/>
                      </a:solidFill>
                      <a:prstDash val="solid"/>
                    </a:lnB>
                    <a:solidFill>
                      <a:srgbClr val="CDE3F8"/>
                    </a:solidFill>
                  </a:tcPr>
                </a:tc>
                <a:extLst>
                  <a:ext uri="{0D108BD9-81ED-4DB2-BD59-A6C34878D82A}">
                    <a16:rowId xmlns:a16="http://schemas.microsoft.com/office/drawing/2014/main" val="10003"/>
                  </a:ext>
                </a:extLst>
              </a:tr>
            </a:tbl>
          </a:graphicData>
        </a:graphic>
      </p:graphicFrame>
      <p:pic>
        <p:nvPicPr>
          <p:cNvPr id="9" name="Picture 8" descr="Network Technology Background">
            <a:extLst>
              <a:ext uri="{FF2B5EF4-FFF2-40B4-BE49-F238E27FC236}">
                <a16:creationId xmlns:a16="http://schemas.microsoft.com/office/drawing/2014/main" id="{B9EF3F14-DB42-917D-D4EF-FE726A845C96}"/>
              </a:ext>
            </a:extLst>
          </p:cNvPr>
          <p:cNvPicPr>
            <a:picLocks noChangeAspect="1"/>
          </p:cNvPicPr>
          <p:nvPr/>
        </p:nvPicPr>
        <p:blipFill rotWithShape="1">
          <a:blip r:embed="rId3"/>
          <a:srcRect l="30316" r="30312" b="-2"/>
          <a:stretch/>
        </p:blipFill>
        <p:spPr>
          <a:xfrm>
            <a:off x="562435" y="1709674"/>
            <a:ext cx="2048256" cy="2322576"/>
          </a:xfrm>
          <a:prstGeom prst="rect">
            <a:avLst/>
          </a:prstGeom>
        </p:spPr>
      </p:pic>
    </p:spTree>
    <p:extLst>
      <p:ext uri="{BB962C8B-B14F-4D97-AF65-F5344CB8AC3E}">
        <p14:creationId xmlns:p14="http://schemas.microsoft.com/office/powerpoint/2010/main" val="3880276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34461041-8413-4023-ABA7-9E499B0AD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84381C-D9F4-DB1D-F29C-B302C4725A3F}"/>
              </a:ext>
            </a:extLst>
          </p:cNvPr>
          <p:cNvSpPr>
            <a:spLocks noGrp="1"/>
          </p:cNvSpPr>
          <p:nvPr>
            <p:ph type="ctrTitle"/>
          </p:nvPr>
        </p:nvSpPr>
        <p:spPr>
          <a:xfrm>
            <a:off x="4011835" y="421003"/>
            <a:ext cx="6998532" cy="1298446"/>
          </a:xfrm>
        </p:spPr>
        <p:txBody>
          <a:bodyPr>
            <a:noAutofit/>
          </a:bodyPr>
          <a:lstStyle/>
          <a:p>
            <a:pPr marL="12700" marR="5080" indent="-635">
              <a:lnSpc>
                <a:spcPct val="100000"/>
              </a:lnSpc>
              <a:spcBef>
                <a:spcPts val="100"/>
              </a:spcBef>
            </a:pPr>
            <a:r>
              <a:rPr lang="en-US" sz="4400" spc="-10" dirty="0">
                <a:solidFill>
                  <a:srgbClr val="373737"/>
                </a:solidFill>
                <a:latin typeface="Times New Roman" panose="02020603050405020304" pitchFamily="18" charset="0"/>
                <a:cs typeface="Times New Roman" panose="02020603050405020304" pitchFamily="18" charset="0"/>
              </a:rPr>
              <a:t>Project Objective</a:t>
            </a:r>
          </a:p>
        </p:txBody>
      </p:sp>
      <p:pic>
        <p:nvPicPr>
          <p:cNvPr id="4" name="Picture 3" descr="Network Technology Background">
            <a:extLst>
              <a:ext uri="{FF2B5EF4-FFF2-40B4-BE49-F238E27FC236}">
                <a16:creationId xmlns:a16="http://schemas.microsoft.com/office/drawing/2014/main" id="{678DC347-2084-545E-82E6-E42647C1EDD8}"/>
              </a:ext>
            </a:extLst>
          </p:cNvPr>
          <p:cNvPicPr>
            <a:picLocks noChangeAspect="1"/>
          </p:cNvPicPr>
          <p:nvPr/>
        </p:nvPicPr>
        <p:blipFill rotWithShape="1">
          <a:blip r:embed="rId2"/>
          <a:srcRect l="30316" r="30312" b="-2"/>
          <a:stretch/>
        </p:blipFill>
        <p:spPr>
          <a:xfrm>
            <a:off x="1181633" y="640080"/>
            <a:ext cx="2361886" cy="3494428"/>
          </a:xfrm>
          <a:prstGeom prst="rect">
            <a:avLst/>
          </a:prstGeom>
        </p:spPr>
      </p:pic>
      <p:cxnSp>
        <p:nvCxnSpPr>
          <p:cNvPr id="58" name="Straight Connector 57">
            <a:extLst>
              <a:ext uri="{FF2B5EF4-FFF2-40B4-BE49-F238E27FC236}">
                <a16:creationId xmlns:a16="http://schemas.microsoft.com/office/drawing/2014/main" id="{F05BCF04-4702-43D0-BE8F-DBF6C2F651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0" y="5569068"/>
            <a:ext cx="9601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53B4A494-ED20-47DD-A927-05EA273B0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3"/>
          <a:stretch>
            <a:fillRect/>
          </a:stretch>
        </p:blipFill>
        <p:spPr>
          <a:xfrm>
            <a:off x="11155680" y="47752"/>
            <a:ext cx="946355" cy="946355"/>
          </a:xfrm>
          <a:prstGeom prst="rect">
            <a:avLst/>
          </a:prstGeom>
        </p:spPr>
      </p:pic>
      <p:sp>
        <p:nvSpPr>
          <p:cNvPr id="9" name="TextBox 8">
            <a:extLst>
              <a:ext uri="{FF2B5EF4-FFF2-40B4-BE49-F238E27FC236}">
                <a16:creationId xmlns:a16="http://schemas.microsoft.com/office/drawing/2014/main" id="{0630BF0B-320D-C17E-2ABF-82BE2C210A91}"/>
              </a:ext>
            </a:extLst>
          </p:cNvPr>
          <p:cNvSpPr txBox="1"/>
          <p:nvPr/>
        </p:nvSpPr>
        <p:spPr>
          <a:xfrm>
            <a:off x="4011835" y="1878827"/>
            <a:ext cx="6592824" cy="2448363"/>
          </a:xfrm>
          <a:prstGeom prst="rect">
            <a:avLst/>
          </a:prstGeom>
          <a:noFill/>
        </p:spPr>
        <p:txBody>
          <a:bodyPr wrap="square" rtlCol="0">
            <a:spAutoFit/>
          </a:bodyPr>
          <a:lstStyle/>
          <a:p>
            <a:pPr marL="298450" marR="5080" indent="-285750" algn="just">
              <a:lnSpc>
                <a:spcPts val="2590"/>
              </a:lnSpc>
              <a:spcBef>
                <a:spcPts val="425"/>
              </a:spcBef>
              <a:buFont typeface="Arial" panose="020B0604020202020204" pitchFamily="34" charset="0"/>
              <a:buChar char="•"/>
            </a:pPr>
            <a:r>
              <a:rPr lang="en-US" spc="-10" dirty="0">
                <a:latin typeface="Times New Roman" panose="02020603050405020304" pitchFamily="18" charset="0"/>
                <a:cs typeface="Times New Roman" panose="02020603050405020304" pitchFamily="18" charset="0"/>
              </a:rPr>
              <a:t>As Amazon grows, it gets a lot of reviews from customers. These reviews are important for understanding customer expectations and improving engagement. However, not all reviews are useful.</a:t>
            </a:r>
          </a:p>
          <a:p>
            <a:pPr marL="298450" marR="5080" indent="-285750" algn="just">
              <a:lnSpc>
                <a:spcPts val="2590"/>
              </a:lnSpc>
              <a:spcBef>
                <a:spcPts val="425"/>
              </a:spcBef>
              <a:buFont typeface="Arial" panose="020B0604020202020204" pitchFamily="34" charset="0"/>
              <a:buChar char="•"/>
            </a:pPr>
            <a:r>
              <a:rPr lang="en-US" spc="-10" dirty="0">
                <a:latin typeface="Times New Roman" panose="02020603050405020304" pitchFamily="18" charset="0"/>
                <a:cs typeface="Times New Roman" panose="02020603050405020304" pitchFamily="18" charset="0"/>
              </a:rPr>
              <a:t>The main goal of the project is to analyze the sentiment of customer reviews on Amazon products using transformer-based models. This involves classifying each review as positive, negative, or neutral based on the text content.</a:t>
            </a:r>
          </a:p>
        </p:txBody>
      </p:sp>
      <p:grpSp>
        <p:nvGrpSpPr>
          <p:cNvPr id="3" name="object 18">
            <a:extLst>
              <a:ext uri="{FF2B5EF4-FFF2-40B4-BE49-F238E27FC236}">
                <a16:creationId xmlns:a16="http://schemas.microsoft.com/office/drawing/2014/main" id="{08F62A17-C798-B4D0-EBC1-3A1FAD41495F}"/>
              </a:ext>
            </a:extLst>
          </p:cNvPr>
          <p:cNvGrpSpPr/>
          <p:nvPr/>
        </p:nvGrpSpPr>
        <p:grpSpPr>
          <a:xfrm>
            <a:off x="465137" y="359516"/>
            <a:ext cx="1660525" cy="1660525"/>
            <a:chOff x="1056811" y="816716"/>
            <a:chExt cx="1660525" cy="1660525"/>
          </a:xfrm>
        </p:grpSpPr>
        <p:sp>
          <p:nvSpPr>
            <p:cNvPr id="6" name="object 19">
              <a:extLst>
                <a:ext uri="{FF2B5EF4-FFF2-40B4-BE49-F238E27FC236}">
                  <a16:creationId xmlns:a16="http://schemas.microsoft.com/office/drawing/2014/main" id="{17FFAC10-801F-50ED-F3E4-E07206F72655}"/>
                </a:ext>
              </a:extLst>
            </p:cNvPr>
            <p:cNvSpPr/>
            <p:nvPr/>
          </p:nvSpPr>
          <p:spPr>
            <a:xfrm>
              <a:off x="1064748" y="824654"/>
              <a:ext cx="1644650" cy="1644650"/>
            </a:xfrm>
            <a:custGeom>
              <a:avLst/>
              <a:gdLst/>
              <a:ahLst/>
              <a:cxnLst/>
              <a:rect l="l" t="t" r="r" b="b"/>
              <a:pathLst>
                <a:path w="1644650" h="1644650">
                  <a:moveTo>
                    <a:pt x="822209" y="1644420"/>
                  </a:moveTo>
                  <a:lnTo>
                    <a:pt x="773898" y="1643024"/>
                  </a:lnTo>
                  <a:lnTo>
                    <a:pt x="726322" y="1638888"/>
                  </a:lnTo>
                  <a:lnTo>
                    <a:pt x="679559" y="1632089"/>
                  </a:lnTo>
                  <a:lnTo>
                    <a:pt x="633684" y="1622704"/>
                  </a:lnTo>
                  <a:lnTo>
                    <a:pt x="588776" y="1610811"/>
                  </a:lnTo>
                  <a:lnTo>
                    <a:pt x="544912" y="1596486"/>
                  </a:lnTo>
                  <a:lnTo>
                    <a:pt x="502168" y="1579806"/>
                  </a:lnTo>
                  <a:lnTo>
                    <a:pt x="460622" y="1560849"/>
                  </a:lnTo>
                  <a:lnTo>
                    <a:pt x="420351" y="1539692"/>
                  </a:lnTo>
                  <a:lnTo>
                    <a:pt x="381432" y="1516411"/>
                  </a:lnTo>
                  <a:lnTo>
                    <a:pt x="343943" y="1491085"/>
                  </a:lnTo>
                  <a:lnTo>
                    <a:pt x="307959" y="1463789"/>
                  </a:lnTo>
                  <a:lnTo>
                    <a:pt x="273559" y="1434602"/>
                  </a:lnTo>
                  <a:lnTo>
                    <a:pt x="240819" y="1403600"/>
                  </a:lnTo>
                  <a:lnTo>
                    <a:pt x="209817" y="1370860"/>
                  </a:lnTo>
                  <a:lnTo>
                    <a:pt x="180630" y="1336460"/>
                  </a:lnTo>
                  <a:lnTo>
                    <a:pt x="153334" y="1300476"/>
                  </a:lnTo>
                  <a:lnTo>
                    <a:pt x="128008" y="1262987"/>
                  </a:lnTo>
                  <a:lnTo>
                    <a:pt x="104727" y="1224068"/>
                  </a:lnTo>
                  <a:lnTo>
                    <a:pt x="83570" y="1183797"/>
                  </a:lnTo>
                  <a:lnTo>
                    <a:pt x="64613" y="1142251"/>
                  </a:lnTo>
                  <a:lnTo>
                    <a:pt x="47933" y="1099507"/>
                  </a:lnTo>
                  <a:lnTo>
                    <a:pt x="33608" y="1055643"/>
                  </a:lnTo>
                  <a:lnTo>
                    <a:pt x="21715" y="1010735"/>
                  </a:lnTo>
                  <a:lnTo>
                    <a:pt x="12330" y="964860"/>
                  </a:lnTo>
                  <a:lnTo>
                    <a:pt x="5531" y="918097"/>
                  </a:lnTo>
                  <a:lnTo>
                    <a:pt x="1395" y="870521"/>
                  </a:lnTo>
                  <a:lnTo>
                    <a:pt x="0" y="822210"/>
                  </a:lnTo>
                  <a:lnTo>
                    <a:pt x="1395" y="773898"/>
                  </a:lnTo>
                  <a:lnTo>
                    <a:pt x="5531" y="726322"/>
                  </a:lnTo>
                  <a:lnTo>
                    <a:pt x="12330" y="679559"/>
                  </a:lnTo>
                  <a:lnTo>
                    <a:pt x="21715" y="633684"/>
                  </a:lnTo>
                  <a:lnTo>
                    <a:pt x="33608" y="588776"/>
                  </a:lnTo>
                  <a:lnTo>
                    <a:pt x="47933" y="544912"/>
                  </a:lnTo>
                  <a:lnTo>
                    <a:pt x="64613" y="502168"/>
                  </a:lnTo>
                  <a:lnTo>
                    <a:pt x="83570" y="460622"/>
                  </a:lnTo>
                  <a:lnTo>
                    <a:pt x="104727" y="420351"/>
                  </a:lnTo>
                  <a:lnTo>
                    <a:pt x="128008" y="381432"/>
                  </a:lnTo>
                  <a:lnTo>
                    <a:pt x="153334" y="343943"/>
                  </a:lnTo>
                  <a:lnTo>
                    <a:pt x="180630" y="307959"/>
                  </a:lnTo>
                  <a:lnTo>
                    <a:pt x="209817" y="273559"/>
                  </a:lnTo>
                  <a:lnTo>
                    <a:pt x="240819" y="240819"/>
                  </a:lnTo>
                  <a:lnTo>
                    <a:pt x="273559" y="209817"/>
                  </a:lnTo>
                  <a:lnTo>
                    <a:pt x="307959" y="180630"/>
                  </a:lnTo>
                  <a:lnTo>
                    <a:pt x="343943" y="153334"/>
                  </a:lnTo>
                  <a:lnTo>
                    <a:pt x="381432" y="128008"/>
                  </a:lnTo>
                  <a:lnTo>
                    <a:pt x="420351" y="104727"/>
                  </a:lnTo>
                  <a:lnTo>
                    <a:pt x="460622" y="83570"/>
                  </a:lnTo>
                  <a:lnTo>
                    <a:pt x="502168" y="64613"/>
                  </a:lnTo>
                  <a:lnTo>
                    <a:pt x="544912" y="47933"/>
                  </a:lnTo>
                  <a:lnTo>
                    <a:pt x="588776" y="33608"/>
                  </a:lnTo>
                  <a:lnTo>
                    <a:pt x="633684" y="21715"/>
                  </a:lnTo>
                  <a:lnTo>
                    <a:pt x="679559" y="12330"/>
                  </a:lnTo>
                  <a:lnTo>
                    <a:pt x="726322" y="5531"/>
                  </a:lnTo>
                  <a:lnTo>
                    <a:pt x="773898" y="1395"/>
                  </a:lnTo>
                  <a:lnTo>
                    <a:pt x="822209" y="0"/>
                  </a:lnTo>
                  <a:lnTo>
                    <a:pt x="870521" y="1395"/>
                  </a:lnTo>
                  <a:lnTo>
                    <a:pt x="918097" y="5531"/>
                  </a:lnTo>
                  <a:lnTo>
                    <a:pt x="964860" y="12330"/>
                  </a:lnTo>
                  <a:lnTo>
                    <a:pt x="1010735" y="21715"/>
                  </a:lnTo>
                  <a:lnTo>
                    <a:pt x="1055643" y="33608"/>
                  </a:lnTo>
                  <a:lnTo>
                    <a:pt x="1099507" y="47933"/>
                  </a:lnTo>
                  <a:lnTo>
                    <a:pt x="1142251" y="64613"/>
                  </a:lnTo>
                  <a:lnTo>
                    <a:pt x="1183797" y="83570"/>
                  </a:lnTo>
                  <a:lnTo>
                    <a:pt x="1224068" y="104727"/>
                  </a:lnTo>
                  <a:lnTo>
                    <a:pt x="1262986" y="128008"/>
                  </a:lnTo>
                  <a:lnTo>
                    <a:pt x="1300476" y="153334"/>
                  </a:lnTo>
                  <a:lnTo>
                    <a:pt x="1336460" y="180630"/>
                  </a:lnTo>
                  <a:lnTo>
                    <a:pt x="1370860" y="209817"/>
                  </a:lnTo>
                  <a:lnTo>
                    <a:pt x="1403600" y="240819"/>
                  </a:lnTo>
                  <a:lnTo>
                    <a:pt x="1434602" y="273559"/>
                  </a:lnTo>
                  <a:lnTo>
                    <a:pt x="1463789" y="307959"/>
                  </a:lnTo>
                  <a:lnTo>
                    <a:pt x="1491085" y="343943"/>
                  </a:lnTo>
                  <a:lnTo>
                    <a:pt x="1516411" y="381432"/>
                  </a:lnTo>
                  <a:lnTo>
                    <a:pt x="1539692" y="420351"/>
                  </a:lnTo>
                  <a:lnTo>
                    <a:pt x="1560849" y="460622"/>
                  </a:lnTo>
                  <a:lnTo>
                    <a:pt x="1579806" y="502168"/>
                  </a:lnTo>
                  <a:lnTo>
                    <a:pt x="1596486" y="544912"/>
                  </a:lnTo>
                  <a:lnTo>
                    <a:pt x="1610811" y="588776"/>
                  </a:lnTo>
                  <a:lnTo>
                    <a:pt x="1622704" y="633684"/>
                  </a:lnTo>
                  <a:lnTo>
                    <a:pt x="1632089" y="679559"/>
                  </a:lnTo>
                  <a:lnTo>
                    <a:pt x="1638888" y="726322"/>
                  </a:lnTo>
                  <a:lnTo>
                    <a:pt x="1643024" y="773898"/>
                  </a:lnTo>
                  <a:lnTo>
                    <a:pt x="1644419" y="822209"/>
                  </a:lnTo>
                  <a:lnTo>
                    <a:pt x="1643024" y="870521"/>
                  </a:lnTo>
                  <a:lnTo>
                    <a:pt x="1638888" y="918097"/>
                  </a:lnTo>
                  <a:lnTo>
                    <a:pt x="1632089" y="964860"/>
                  </a:lnTo>
                  <a:lnTo>
                    <a:pt x="1622704" y="1010735"/>
                  </a:lnTo>
                  <a:lnTo>
                    <a:pt x="1610811" y="1055643"/>
                  </a:lnTo>
                  <a:lnTo>
                    <a:pt x="1596486" y="1099507"/>
                  </a:lnTo>
                  <a:lnTo>
                    <a:pt x="1579806" y="1142251"/>
                  </a:lnTo>
                  <a:lnTo>
                    <a:pt x="1560849" y="1183797"/>
                  </a:lnTo>
                  <a:lnTo>
                    <a:pt x="1539692" y="1224068"/>
                  </a:lnTo>
                  <a:lnTo>
                    <a:pt x="1516411" y="1262987"/>
                  </a:lnTo>
                  <a:lnTo>
                    <a:pt x="1491085" y="1300476"/>
                  </a:lnTo>
                  <a:lnTo>
                    <a:pt x="1463789" y="1336460"/>
                  </a:lnTo>
                  <a:lnTo>
                    <a:pt x="1434602" y="1370860"/>
                  </a:lnTo>
                  <a:lnTo>
                    <a:pt x="1403600" y="1403600"/>
                  </a:lnTo>
                  <a:lnTo>
                    <a:pt x="1370860" y="1434602"/>
                  </a:lnTo>
                  <a:lnTo>
                    <a:pt x="1336460" y="1463789"/>
                  </a:lnTo>
                  <a:lnTo>
                    <a:pt x="1300476" y="1491085"/>
                  </a:lnTo>
                  <a:lnTo>
                    <a:pt x="1262986" y="1516411"/>
                  </a:lnTo>
                  <a:lnTo>
                    <a:pt x="1224067" y="1539692"/>
                  </a:lnTo>
                  <a:lnTo>
                    <a:pt x="1183796" y="1560849"/>
                  </a:lnTo>
                  <a:lnTo>
                    <a:pt x="1142251" y="1579806"/>
                  </a:lnTo>
                  <a:lnTo>
                    <a:pt x="1099507" y="1596486"/>
                  </a:lnTo>
                  <a:lnTo>
                    <a:pt x="1055643" y="1610811"/>
                  </a:lnTo>
                  <a:lnTo>
                    <a:pt x="1010735" y="1622704"/>
                  </a:lnTo>
                  <a:lnTo>
                    <a:pt x="964860" y="1632089"/>
                  </a:lnTo>
                  <a:lnTo>
                    <a:pt x="918097" y="1638888"/>
                  </a:lnTo>
                  <a:lnTo>
                    <a:pt x="870521" y="1643024"/>
                  </a:lnTo>
                  <a:lnTo>
                    <a:pt x="822209" y="1644420"/>
                  </a:lnTo>
                  <a:close/>
                </a:path>
              </a:pathLst>
            </a:custGeom>
            <a:solidFill>
              <a:srgbClr val="FFFFFF"/>
            </a:solidFill>
          </p:spPr>
          <p:txBody>
            <a:bodyPr wrap="square" lIns="0" tIns="0" rIns="0" bIns="0" rtlCol="0"/>
            <a:lstStyle/>
            <a:p>
              <a:endParaRPr/>
            </a:p>
          </p:txBody>
        </p:sp>
        <p:sp>
          <p:nvSpPr>
            <p:cNvPr id="7" name="object 20">
              <a:extLst>
                <a:ext uri="{FF2B5EF4-FFF2-40B4-BE49-F238E27FC236}">
                  <a16:creationId xmlns:a16="http://schemas.microsoft.com/office/drawing/2014/main" id="{161731E7-2E4A-6013-14AC-6907F1FA058A}"/>
                </a:ext>
              </a:extLst>
            </p:cNvPr>
            <p:cNvSpPr/>
            <p:nvPr/>
          </p:nvSpPr>
          <p:spPr>
            <a:xfrm>
              <a:off x="1064748" y="824654"/>
              <a:ext cx="1644650" cy="1644650"/>
            </a:xfrm>
            <a:custGeom>
              <a:avLst/>
              <a:gdLst/>
              <a:ahLst/>
              <a:cxnLst/>
              <a:rect l="l" t="t" r="r" b="b"/>
              <a:pathLst>
                <a:path w="1644650" h="1644650">
                  <a:moveTo>
                    <a:pt x="0" y="822209"/>
                  </a:moveTo>
                  <a:lnTo>
                    <a:pt x="4244" y="738143"/>
                  </a:lnTo>
                  <a:lnTo>
                    <a:pt x="16704" y="656505"/>
                  </a:lnTo>
                  <a:lnTo>
                    <a:pt x="36964" y="577709"/>
                  </a:lnTo>
                  <a:lnTo>
                    <a:pt x="64613" y="502168"/>
                  </a:lnTo>
                  <a:lnTo>
                    <a:pt x="99236" y="430295"/>
                  </a:lnTo>
                  <a:lnTo>
                    <a:pt x="140420" y="362504"/>
                  </a:lnTo>
                  <a:lnTo>
                    <a:pt x="187752" y="299208"/>
                  </a:lnTo>
                  <a:lnTo>
                    <a:pt x="240819" y="240819"/>
                  </a:lnTo>
                  <a:lnTo>
                    <a:pt x="299208" y="187752"/>
                  </a:lnTo>
                  <a:lnTo>
                    <a:pt x="362504" y="140420"/>
                  </a:lnTo>
                  <a:lnTo>
                    <a:pt x="430295" y="99236"/>
                  </a:lnTo>
                  <a:lnTo>
                    <a:pt x="502168" y="64613"/>
                  </a:lnTo>
                  <a:lnTo>
                    <a:pt x="577709" y="36964"/>
                  </a:lnTo>
                  <a:lnTo>
                    <a:pt x="656505" y="16704"/>
                  </a:lnTo>
                  <a:lnTo>
                    <a:pt x="738143" y="4244"/>
                  </a:lnTo>
                  <a:lnTo>
                    <a:pt x="822209" y="0"/>
                  </a:lnTo>
                  <a:lnTo>
                    <a:pt x="906276" y="4244"/>
                  </a:lnTo>
                  <a:lnTo>
                    <a:pt x="987914" y="16704"/>
                  </a:lnTo>
                  <a:lnTo>
                    <a:pt x="1066709" y="36964"/>
                  </a:lnTo>
                  <a:lnTo>
                    <a:pt x="1142251" y="64613"/>
                  </a:lnTo>
                  <a:lnTo>
                    <a:pt x="1214124" y="99236"/>
                  </a:lnTo>
                  <a:lnTo>
                    <a:pt x="1281915" y="140420"/>
                  </a:lnTo>
                  <a:lnTo>
                    <a:pt x="1345211" y="187752"/>
                  </a:lnTo>
                  <a:lnTo>
                    <a:pt x="1403600" y="240819"/>
                  </a:lnTo>
                  <a:lnTo>
                    <a:pt x="1456667" y="299208"/>
                  </a:lnTo>
                  <a:lnTo>
                    <a:pt x="1503999" y="362504"/>
                  </a:lnTo>
                  <a:lnTo>
                    <a:pt x="1545183" y="430295"/>
                  </a:lnTo>
                  <a:lnTo>
                    <a:pt x="1579806" y="502168"/>
                  </a:lnTo>
                  <a:lnTo>
                    <a:pt x="1607454" y="577709"/>
                  </a:lnTo>
                  <a:lnTo>
                    <a:pt x="1627715" y="656505"/>
                  </a:lnTo>
                  <a:lnTo>
                    <a:pt x="1640174" y="738143"/>
                  </a:lnTo>
                  <a:lnTo>
                    <a:pt x="1644419" y="822209"/>
                  </a:lnTo>
                  <a:lnTo>
                    <a:pt x="1640174" y="906276"/>
                  </a:lnTo>
                  <a:lnTo>
                    <a:pt x="1627715" y="987914"/>
                  </a:lnTo>
                  <a:lnTo>
                    <a:pt x="1607454" y="1066709"/>
                  </a:lnTo>
                  <a:lnTo>
                    <a:pt x="1579806" y="1142251"/>
                  </a:lnTo>
                  <a:lnTo>
                    <a:pt x="1545183" y="1214124"/>
                  </a:lnTo>
                  <a:lnTo>
                    <a:pt x="1503999" y="1281915"/>
                  </a:lnTo>
                  <a:lnTo>
                    <a:pt x="1456667" y="1345211"/>
                  </a:lnTo>
                  <a:lnTo>
                    <a:pt x="1403600" y="1403600"/>
                  </a:lnTo>
                  <a:lnTo>
                    <a:pt x="1345211" y="1456667"/>
                  </a:lnTo>
                  <a:lnTo>
                    <a:pt x="1281915" y="1503999"/>
                  </a:lnTo>
                  <a:lnTo>
                    <a:pt x="1214124" y="1545183"/>
                  </a:lnTo>
                  <a:lnTo>
                    <a:pt x="1142251" y="1579806"/>
                  </a:lnTo>
                  <a:lnTo>
                    <a:pt x="1066709" y="1607455"/>
                  </a:lnTo>
                  <a:lnTo>
                    <a:pt x="987914" y="1627715"/>
                  </a:lnTo>
                  <a:lnTo>
                    <a:pt x="906276" y="1640175"/>
                  </a:lnTo>
                  <a:lnTo>
                    <a:pt x="822209" y="1644420"/>
                  </a:lnTo>
                  <a:lnTo>
                    <a:pt x="738143" y="1640175"/>
                  </a:lnTo>
                  <a:lnTo>
                    <a:pt x="656505" y="1627715"/>
                  </a:lnTo>
                  <a:lnTo>
                    <a:pt x="577709" y="1607455"/>
                  </a:lnTo>
                  <a:lnTo>
                    <a:pt x="502168" y="1579806"/>
                  </a:lnTo>
                  <a:lnTo>
                    <a:pt x="430295" y="1545183"/>
                  </a:lnTo>
                  <a:lnTo>
                    <a:pt x="362504" y="1503999"/>
                  </a:lnTo>
                  <a:lnTo>
                    <a:pt x="299208" y="1456667"/>
                  </a:lnTo>
                  <a:lnTo>
                    <a:pt x="240819" y="1403600"/>
                  </a:lnTo>
                  <a:lnTo>
                    <a:pt x="187752" y="1345211"/>
                  </a:lnTo>
                  <a:lnTo>
                    <a:pt x="140420" y="1281915"/>
                  </a:lnTo>
                  <a:lnTo>
                    <a:pt x="99236" y="1214124"/>
                  </a:lnTo>
                  <a:lnTo>
                    <a:pt x="64613" y="1142251"/>
                  </a:lnTo>
                  <a:lnTo>
                    <a:pt x="36964" y="1066710"/>
                  </a:lnTo>
                  <a:lnTo>
                    <a:pt x="16704" y="987914"/>
                  </a:lnTo>
                  <a:lnTo>
                    <a:pt x="4244" y="906276"/>
                  </a:lnTo>
                  <a:lnTo>
                    <a:pt x="0" y="822210"/>
                  </a:lnTo>
                  <a:close/>
                </a:path>
              </a:pathLst>
            </a:custGeom>
            <a:ln w="15875">
              <a:solidFill>
                <a:srgbClr val="FFFFFF"/>
              </a:solidFill>
            </a:ln>
          </p:spPr>
          <p:txBody>
            <a:bodyPr wrap="square" lIns="0" tIns="0" rIns="0" bIns="0" rtlCol="0"/>
            <a:lstStyle/>
            <a:p>
              <a:endParaRPr/>
            </a:p>
          </p:txBody>
        </p:sp>
        <p:pic>
          <p:nvPicPr>
            <p:cNvPr id="8" name="object 21">
              <a:extLst>
                <a:ext uri="{FF2B5EF4-FFF2-40B4-BE49-F238E27FC236}">
                  <a16:creationId xmlns:a16="http://schemas.microsoft.com/office/drawing/2014/main" id="{6539F053-8CDA-E0CD-4F86-859006BDDE05}"/>
                </a:ext>
              </a:extLst>
            </p:cNvPr>
            <p:cNvPicPr/>
            <p:nvPr/>
          </p:nvPicPr>
          <p:blipFill>
            <a:blip r:embed="rId4" cstate="print"/>
            <a:stretch>
              <a:fillRect/>
            </a:stretch>
          </p:blipFill>
          <p:spPr>
            <a:xfrm>
              <a:off x="1181100" y="939800"/>
              <a:ext cx="1451489" cy="1451488"/>
            </a:xfrm>
            <a:prstGeom prst="rect">
              <a:avLst/>
            </a:prstGeom>
          </p:spPr>
        </p:pic>
      </p:grpSp>
    </p:spTree>
    <p:extLst>
      <p:ext uri="{BB962C8B-B14F-4D97-AF65-F5344CB8AC3E}">
        <p14:creationId xmlns:p14="http://schemas.microsoft.com/office/powerpoint/2010/main" val="4134397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4C869C3B-5565-4AAC-86A8-9EB0AB1C6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84381C-D9F4-DB1D-F29C-B302C4725A3F}"/>
              </a:ext>
            </a:extLst>
          </p:cNvPr>
          <p:cNvSpPr>
            <a:spLocks noGrp="1"/>
          </p:cNvSpPr>
          <p:nvPr>
            <p:ph type="ctrTitle"/>
          </p:nvPr>
        </p:nvSpPr>
        <p:spPr>
          <a:xfrm>
            <a:off x="1828798" y="-23974"/>
            <a:ext cx="8370790" cy="946355"/>
          </a:xfrm>
        </p:spPr>
        <p:txBody>
          <a:bodyPr>
            <a:normAutofit/>
          </a:bodyPr>
          <a:lstStyle/>
          <a:p>
            <a:pPr algn="ctr"/>
            <a:r>
              <a:rPr lang="en-US" sz="4800" dirty="0">
                <a:latin typeface="Times New Roman" panose="02020603050405020304" pitchFamily="18" charset="0"/>
                <a:cs typeface="Times New Roman" panose="02020603050405020304" pitchFamily="18" charset="0"/>
              </a:rPr>
              <a:t>Why is this project worth doing? </a:t>
            </a:r>
          </a:p>
        </p:txBody>
      </p:sp>
      <p:pic>
        <p:nvPicPr>
          <p:cNvPr id="9" name="Picture 8" descr="Network Technology Background">
            <a:extLst>
              <a:ext uri="{FF2B5EF4-FFF2-40B4-BE49-F238E27FC236}">
                <a16:creationId xmlns:a16="http://schemas.microsoft.com/office/drawing/2014/main" id="{B9EF3F14-DB42-917D-D4EF-FE726A845C96}"/>
              </a:ext>
            </a:extLst>
          </p:cNvPr>
          <p:cNvPicPr>
            <a:picLocks noChangeAspect="1"/>
          </p:cNvPicPr>
          <p:nvPr/>
        </p:nvPicPr>
        <p:blipFill rotWithShape="1">
          <a:blip r:embed="rId2"/>
          <a:srcRect l="30316" r="30312" b="-2"/>
          <a:stretch/>
        </p:blipFill>
        <p:spPr>
          <a:xfrm>
            <a:off x="131063" y="382652"/>
            <a:ext cx="1621537" cy="2119387"/>
          </a:xfrm>
          <a:prstGeom prst="rect">
            <a:avLst/>
          </a:prstGeom>
        </p:spPr>
      </p:pic>
      <p:cxnSp>
        <p:nvCxnSpPr>
          <p:cNvPr id="65" name="Straight Connector 64">
            <a:extLst>
              <a:ext uri="{FF2B5EF4-FFF2-40B4-BE49-F238E27FC236}">
                <a16:creationId xmlns:a16="http://schemas.microsoft.com/office/drawing/2014/main" id="{F41136EC-EC34-4D08-B5AB-8CE5870B1C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600" y="5415653"/>
            <a:ext cx="86868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064CBAAB-7956-4763-9F69-A3FDBF1ACB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3"/>
          <a:stretch>
            <a:fillRect/>
          </a:stretch>
        </p:blipFill>
        <p:spPr>
          <a:xfrm>
            <a:off x="11155680" y="47752"/>
            <a:ext cx="946355" cy="946355"/>
          </a:xfrm>
          <a:prstGeom prst="rect">
            <a:avLst/>
          </a:prstGeom>
        </p:spPr>
      </p:pic>
      <p:sp>
        <p:nvSpPr>
          <p:cNvPr id="4" name="TextBox 3">
            <a:extLst>
              <a:ext uri="{FF2B5EF4-FFF2-40B4-BE49-F238E27FC236}">
                <a16:creationId xmlns:a16="http://schemas.microsoft.com/office/drawing/2014/main" id="{A89D1E4B-58D6-8848-BCA7-2C87D2CA4E5E}"/>
              </a:ext>
            </a:extLst>
          </p:cNvPr>
          <p:cNvSpPr txBox="1"/>
          <p:nvPr/>
        </p:nvSpPr>
        <p:spPr>
          <a:xfrm>
            <a:off x="1814151" y="994107"/>
            <a:ext cx="10246786" cy="4278094"/>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This project is worth doing for several reasons:</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1. Understanding Customers: This project helps businesses understand what customers like and don't like about products sold on Amazon by analyzing their reviews.</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2. Improving Products: By knowing what customers think, businesses can make their products better, which can make customers happier and more likely to buy again.</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3. Beating the Competition: Knowing more about customers than competitors can help businesses attract more customers and do better in the market.</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4. Making Customers Happier: By listening to what customers say, businesses can fix problems and make customers happier, which can lead to more sales.</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5. Better Marketing: Understanding what customers like can help businesses advertise and sell products more effectively.</a:t>
            </a:r>
          </a:p>
          <a:p>
            <a:endParaRPr lang="en-US" sz="16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6. Decision Making: Listening to customers can help businesses make smarter decisions about what to do next.</a:t>
            </a:r>
          </a:p>
        </p:txBody>
      </p:sp>
    </p:spTree>
    <p:extLst>
      <p:ext uri="{BB962C8B-B14F-4D97-AF65-F5344CB8AC3E}">
        <p14:creationId xmlns:p14="http://schemas.microsoft.com/office/powerpoint/2010/main" val="2204161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34461041-8413-4023-ABA7-9E499B0AD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84381C-D9F4-DB1D-F29C-B302C4725A3F}"/>
              </a:ext>
            </a:extLst>
          </p:cNvPr>
          <p:cNvSpPr>
            <a:spLocks noGrp="1"/>
          </p:cNvSpPr>
          <p:nvPr>
            <p:ph type="ctrTitle"/>
          </p:nvPr>
        </p:nvSpPr>
        <p:spPr>
          <a:xfrm>
            <a:off x="1481328" y="250488"/>
            <a:ext cx="8759297" cy="1207006"/>
          </a:xfrm>
        </p:spPr>
        <p:txBody>
          <a:bodyPr>
            <a:normAutofit/>
          </a:bodyPr>
          <a:lstStyle/>
          <a:p>
            <a:r>
              <a:rPr lang="en-US" sz="4400" spc="-10" dirty="0">
                <a:solidFill>
                  <a:srgbClr val="373737"/>
                </a:solidFill>
                <a:latin typeface="Times New Roman" panose="02020603050405020304" pitchFamily="18" charset="0"/>
                <a:cs typeface="Times New Roman" panose="02020603050405020304" pitchFamily="18" charset="0"/>
              </a:rPr>
              <a:t>Project Plan to build Classifier Model</a:t>
            </a:r>
          </a:p>
        </p:txBody>
      </p:sp>
      <p:cxnSp>
        <p:nvCxnSpPr>
          <p:cNvPr id="58" name="Straight Connector 57">
            <a:extLst>
              <a:ext uri="{FF2B5EF4-FFF2-40B4-BE49-F238E27FC236}">
                <a16:creationId xmlns:a16="http://schemas.microsoft.com/office/drawing/2014/main" id="{F05BCF04-4702-43D0-BE8F-DBF6C2F651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0" y="5569068"/>
            <a:ext cx="9601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53B4A494-ED20-47DD-A927-05EA273B0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2"/>
          <a:stretch>
            <a:fillRect/>
          </a:stretch>
        </p:blipFill>
        <p:spPr>
          <a:xfrm>
            <a:off x="11155680" y="47752"/>
            <a:ext cx="946355" cy="946355"/>
          </a:xfrm>
          <a:prstGeom prst="rect">
            <a:avLst/>
          </a:prstGeom>
        </p:spPr>
      </p:pic>
      <p:grpSp>
        <p:nvGrpSpPr>
          <p:cNvPr id="3" name="object 3">
            <a:extLst>
              <a:ext uri="{FF2B5EF4-FFF2-40B4-BE49-F238E27FC236}">
                <a16:creationId xmlns:a16="http://schemas.microsoft.com/office/drawing/2014/main" id="{D14F93E5-2D6B-3F6E-3377-F5AEDD323CE9}"/>
              </a:ext>
            </a:extLst>
          </p:cNvPr>
          <p:cNvGrpSpPr/>
          <p:nvPr/>
        </p:nvGrpSpPr>
        <p:grpSpPr>
          <a:xfrm>
            <a:off x="2345816" y="1909261"/>
            <a:ext cx="8646555" cy="3193950"/>
            <a:chOff x="1760705" y="2680838"/>
            <a:chExt cx="9742623" cy="3110496"/>
          </a:xfrm>
        </p:grpSpPr>
        <p:sp>
          <p:nvSpPr>
            <p:cNvPr id="6" name="object 4">
              <a:extLst>
                <a:ext uri="{FF2B5EF4-FFF2-40B4-BE49-F238E27FC236}">
                  <a16:creationId xmlns:a16="http://schemas.microsoft.com/office/drawing/2014/main" id="{1083A34E-0E23-2CCE-CAD4-EEC1137DFE5F}"/>
                </a:ext>
              </a:extLst>
            </p:cNvPr>
            <p:cNvSpPr/>
            <p:nvPr/>
          </p:nvSpPr>
          <p:spPr>
            <a:xfrm>
              <a:off x="1822127" y="2680838"/>
              <a:ext cx="7501890" cy="557530"/>
            </a:xfrm>
            <a:custGeom>
              <a:avLst/>
              <a:gdLst/>
              <a:ahLst/>
              <a:cxnLst/>
              <a:rect l="l" t="t" r="r" b="b"/>
              <a:pathLst>
                <a:path w="7501890" h="557529">
                  <a:moveTo>
                    <a:pt x="7445846" y="557394"/>
                  </a:moveTo>
                  <a:lnTo>
                    <a:pt x="55739" y="557394"/>
                  </a:lnTo>
                  <a:lnTo>
                    <a:pt x="34043" y="553014"/>
                  </a:lnTo>
                  <a:lnTo>
                    <a:pt x="16325" y="541069"/>
                  </a:lnTo>
                  <a:lnTo>
                    <a:pt x="4380" y="523351"/>
                  </a:lnTo>
                  <a:lnTo>
                    <a:pt x="0" y="501655"/>
                  </a:lnTo>
                  <a:lnTo>
                    <a:pt x="0" y="55739"/>
                  </a:lnTo>
                  <a:lnTo>
                    <a:pt x="4380" y="34043"/>
                  </a:lnTo>
                  <a:lnTo>
                    <a:pt x="16325" y="16325"/>
                  </a:lnTo>
                  <a:lnTo>
                    <a:pt x="34043" y="4380"/>
                  </a:lnTo>
                  <a:lnTo>
                    <a:pt x="55739" y="0"/>
                  </a:lnTo>
                  <a:lnTo>
                    <a:pt x="7445845" y="0"/>
                  </a:lnTo>
                  <a:lnTo>
                    <a:pt x="7485259" y="16325"/>
                  </a:lnTo>
                  <a:lnTo>
                    <a:pt x="7501585" y="55739"/>
                  </a:lnTo>
                  <a:lnTo>
                    <a:pt x="7501586" y="501655"/>
                  </a:lnTo>
                  <a:lnTo>
                    <a:pt x="7497206" y="523351"/>
                  </a:lnTo>
                  <a:lnTo>
                    <a:pt x="7485260" y="541069"/>
                  </a:lnTo>
                  <a:lnTo>
                    <a:pt x="7467542" y="553014"/>
                  </a:lnTo>
                  <a:lnTo>
                    <a:pt x="7445846" y="557394"/>
                  </a:lnTo>
                  <a:close/>
                </a:path>
              </a:pathLst>
            </a:custGeom>
            <a:solidFill>
              <a:srgbClr val="80C34F"/>
            </a:solidFill>
          </p:spPr>
          <p:txBody>
            <a:bodyPr wrap="square" lIns="0" tIns="0" rIns="0" bIns="0" rtlCol="0"/>
            <a:lstStyle/>
            <a:p>
              <a:pPr algn="ctr">
                <a:lnSpc>
                  <a:spcPct val="150000"/>
                </a:lnSpc>
              </a:pPr>
              <a:r>
                <a:rPr lang="en-US" sz="2000" dirty="0">
                  <a:latin typeface="Times New Roman" panose="02020603050405020304" pitchFamily="18" charset="0"/>
                  <a:cs typeface="Times New Roman" panose="02020603050405020304" pitchFamily="18" charset="0"/>
                </a:rPr>
                <a:t>Collecting and Preprocessing of Data</a:t>
              </a:r>
              <a:endParaRPr sz="2000" dirty="0">
                <a:latin typeface="Times New Roman" panose="02020603050405020304" pitchFamily="18" charset="0"/>
                <a:cs typeface="Times New Roman" panose="02020603050405020304" pitchFamily="18" charset="0"/>
              </a:endParaRPr>
            </a:p>
          </p:txBody>
        </p:sp>
        <p:sp>
          <p:nvSpPr>
            <p:cNvPr id="7" name="object 5">
              <a:extLst>
                <a:ext uri="{FF2B5EF4-FFF2-40B4-BE49-F238E27FC236}">
                  <a16:creationId xmlns:a16="http://schemas.microsoft.com/office/drawing/2014/main" id="{15911D26-FB91-F525-E91E-92584974124D}"/>
                </a:ext>
              </a:extLst>
            </p:cNvPr>
            <p:cNvSpPr/>
            <p:nvPr/>
          </p:nvSpPr>
          <p:spPr>
            <a:xfrm>
              <a:off x="1760705" y="2694562"/>
              <a:ext cx="7501890" cy="557530"/>
            </a:xfrm>
            <a:custGeom>
              <a:avLst/>
              <a:gdLst/>
              <a:ahLst/>
              <a:cxnLst/>
              <a:rect l="l" t="t" r="r" b="b"/>
              <a:pathLst>
                <a:path w="7501890" h="557529">
                  <a:moveTo>
                    <a:pt x="0" y="55739"/>
                  </a:moveTo>
                  <a:lnTo>
                    <a:pt x="4380" y="34043"/>
                  </a:lnTo>
                  <a:lnTo>
                    <a:pt x="16325" y="16325"/>
                  </a:lnTo>
                  <a:lnTo>
                    <a:pt x="34043" y="4380"/>
                  </a:lnTo>
                  <a:lnTo>
                    <a:pt x="55739" y="0"/>
                  </a:lnTo>
                  <a:lnTo>
                    <a:pt x="7445845" y="0"/>
                  </a:lnTo>
                  <a:lnTo>
                    <a:pt x="7467542" y="4380"/>
                  </a:lnTo>
                  <a:lnTo>
                    <a:pt x="7485259" y="16325"/>
                  </a:lnTo>
                  <a:lnTo>
                    <a:pt x="7497205" y="34043"/>
                  </a:lnTo>
                  <a:lnTo>
                    <a:pt x="7501585" y="55739"/>
                  </a:lnTo>
                  <a:lnTo>
                    <a:pt x="7501585" y="501655"/>
                  </a:lnTo>
                  <a:lnTo>
                    <a:pt x="7497206" y="523351"/>
                  </a:lnTo>
                  <a:lnTo>
                    <a:pt x="7485260" y="541069"/>
                  </a:lnTo>
                  <a:lnTo>
                    <a:pt x="7467543" y="553014"/>
                  </a:lnTo>
                  <a:lnTo>
                    <a:pt x="7445846" y="557394"/>
                  </a:lnTo>
                  <a:lnTo>
                    <a:pt x="55739" y="557394"/>
                  </a:lnTo>
                  <a:lnTo>
                    <a:pt x="34043" y="553014"/>
                  </a:lnTo>
                  <a:lnTo>
                    <a:pt x="16325" y="541069"/>
                  </a:lnTo>
                  <a:lnTo>
                    <a:pt x="4380" y="523351"/>
                  </a:lnTo>
                  <a:lnTo>
                    <a:pt x="0" y="501655"/>
                  </a:lnTo>
                  <a:lnTo>
                    <a:pt x="0" y="55739"/>
                  </a:lnTo>
                  <a:close/>
                </a:path>
              </a:pathLst>
            </a:custGeom>
            <a:ln w="15875">
              <a:solidFill>
                <a:srgbClr val="FFFFFF"/>
              </a:solidFill>
            </a:ln>
          </p:spPr>
          <p:txBody>
            <a:bodyPr wrap="square" lIns="0" tIns="0" rIns="0" bIns="0" rtlCol="0"/>
            <a:lstStyle/>
            <a:p>
              <a:endParaRPr/>
            </a:p>
          </p:txBody>
        </p:sp>
        <p:sp>
          <p:nvSpPr>
            <p:cNvPr id="8" name="object 6">
              <a:extLst>
                <a:ext uri="{FF2B5EF4-FFF2-40B4-BE49-F238E27FC236}">
                  <a16:creationId xmlns:a16="http://schemas.microsoft.com/office/drawing/2014/main" id="{C5DFDCDC-1B4C-5D24-B3E0-E32E63697956}"/>
                </a:ext>
              </a:extLst>
            </p:cNvPr>
            <p:cNvSpPr/>
            <p:nvPr/>
          </p:nvSpPr>
          <p:spPr>
            <a:xfrm>
              <a:off x="2320888" y="3323133"/>
              <a:ext cx="7501890" cy="557530"/>
            </a:xfrm>
            <a:custGeom>
              <a:avLst/>
              <a:gdLst/>
              <a:ahLst/>
              <a:cxnLst/>
              <a:rect l="l" t="t" r="r" b="b"/>
              <a:pathLst>
                <a:path w="7501890" h="557529">
                  <a:moveTo>
                    <a:pt x="7445846" y="557394"/>
                  </a:moveTo>
                  <a:lnTo>
                    <a:pt x="55739" y="557394"/>
                  </a:lnTo>
                  <a:lnTo>
                    <a:pt x="34043" y="553013"/>
                  </a:lnTo>
                  <a:lnTo>
                    <a:pt x="16325" y="541068"/>
                  </a:lnTo>
                  <a:lnTo>
                    <a:pt x="4380" y="523351"/>
                  </a:lnTo>
                  <a:lnTo>
                    <a:pt x="0" y="501655"/>
                  </a:lnTo>
                  <a:lnTo>
                    <a:pt x="0" y="55739"/>
                  </a:lnTo>
                  <a:lnTo>
                    <a:pt x="4380" y="34043"/>
                  </a:lnTo>
                  <a:lnTo>
                    <a:pt x="16325" y="16325"/>
                  </a:lnTo>
                  <a:lnTo>
                    <a:pt x="34043" y="4380"/>
                  </a:lnTo>
                  <a:lnTo>
                    <a:pt x="55739" y="0"/>
                  </a:lnTo>
                  <a:lnTo>
                    <a:pt x="7445846" y="0"/>
                  </a:lnTo>
                  <a:lnTo>
                    <a:pt x="7467542" y="4380"/>
                  </a:lnTo>
                  <a:lnTo>
                    <a:pt x="7485260" y="16325"/>
                  </a:lnTo>
                  <a:lnTo>
                    <a:pt x="7497205" y="34043"/>
                  </a:lnTo>
                  <a:lnTo>
                    <a:pt x="7501586" y="55739"/>
                  </a:lnTo>
                  <a:lnTo>
                    <a:pt x="7501586" y="501655"/>
                  </a:lnTo>
                  <a:lnTo>
                    <a:pt x="7497205" y="523351"/>
                  </a:lnTo>
                  <a:lnTo>
                    <a:pt x="7485260" y="541068"/>
                  </a:lnTo>
                  <a:lnTo>
                    <a:pt x="7467542" y="553014"/>
                  </a:lnTo>
                  <a:lnTo>
                    <a:pt x="7445846" y="557394"/>
                  </a:lnTo>
                  <a:close/>
                </a:path>
              </a:pathLst>
            </a:custGeom>
            <a:solidFill>
              <a:srgbClr val="E29D3E"/>
            </a:solidFill>
          </p:spPr>
          <p:txBody>
            <a:bodyPr wrap="square" lIns="0" tIns="0" rIns="0" bIns="0" rtlCol="0"/>
            <a:lstStyle/>
            <a:p>
              <a:pPr algn="ctr">
                <a:lnSpc>
                  <a:spcPct val="150000"/>
                </a:lnSpc>
              </a:pPr>
              <a:r>
                <a:rPr lang="en-US" sz="2000" dirty="0">
                  <a:latin typeface="Times New Roman" panose="02020603050405020304" pitchFamily="18" charset="0"/>
                  <a:cs typeface="Times New Roman" panose="02020603050405020304" pitchFamily="18" charset="0"/>
                </a:rPr>
                <a:t>Sentiment Analysis</a:t>
              </a:r>
              <a:endParaRPr sz="2000" dirty="0">
                <a:latin typeface="Times New Roman" panose="02020603050405020304" pitchFamily="18" charset="0"/>
                <a:cs typeface="Times New Roman" panose="02020603050405020304" pitchFamily="18" charset="0"/>
              </a:endParaRPr>
            </a:p>
          </p:txBody>
        </p:sp>
        <p:sp>
          <p:nvSpPr>
            <p:cNvPr id="10" name="object 7">
              <a:extLst>
                <a:ext uri="{FF2B5EF4-FFF2-40B4-BE49-F238E27FC236}">
                  <a16:creationId xmlns:a16="http://schemas.microsoft.com/office/drawing/2014/main" id="{A930BAE8-ACA8-4296-7D67-CF925F3CD27A}"/>
                </a:ext>
              </a:extLst>
            </p:cNvPr>
            <p:cNvSpPr/>
            <p:nvPr/>
          </p:nvSpPr>
          <p:spPr>
            <a:xfrm>
              <a:off x="2320888" y="3329372"/>
              <a:ext cx="7501890" cy="557530"/>
            </a:xfrm>
            <a:custGeom>
              <a:avLst/>
              <a:gdLst/>
              <a:ahLst/>
              <a:cxnLst/>
              <a:rect l="l" t="t" r="r" b="b"/>
              <a:pathLst>
                <a:path w="7501890" h="557529">
                  <a:moveTo>
                    <a:pt x="0" y="55739"/>
                  </a:moveTo>
                  <a:lnTo>
                    <a:pt x="4380" y="34043"/>
                  </a:lnTo>
                  <a:lnTo>
                    <a:pt x="16325" y="16325"/>
                  </a:lnTo>
                  <a:lnTo>
                    <a:pt x="34043" y="4380"/>
                  </a:lnTo>
                  <a:lnTo>
                    <a:pt x="55739" y="0"/>
                  </a:lnTo>
                  <a:lnTo>
                    <a:pt x="7445846" y="0"/>
                  </a:lnTo>
                  <a:lnTo>
                    <a:pt x="7467542" y="4380"/>
                  </a:lnTo>
                  <a:lnTo>
                    <a:pt x="7485260" y="16325"/>
                  </a:lnTo>
                  <a:lnTo>
                    <a:pt x="7497205" y="34043"/>
                  </a:lnTo>
                  <a:lnTo>
                    <a:pt x="7501586" y="55739"/>
                  </a:lnTo>
                  <a:lnTo>
                    <a:pt x="7501585" y="501655"/>
                  </a:lnTo>
                  <a:lnTo>
                    <a:pt x="7497205" y="523351"/>
                  </a:lnTo>
                  <a:lnTo>
                    <a:pt x="7485260" y="541068"/>
                  </a:lnTo>
                  <a:lnTo>
                    <a:pt x="7467542" y="553014"/>
                  </a:lnTo>
                  <a:lnTo>
                    <a:pt x="7445846" y="557394"/>
                  </a:lnTo>
                  <a:lnTo>
                    <a:pt x="55739" y="557394"/>
                  </a:lnTo>
                  <a:lnTo>
                    <a:pt x="34043" y="553013"/>
                  </a:lnTo>
                  <a:lnTo>
                    <a:pt x="16325" y="541068"/>
                  </a:lnTo>
                  <a:lnTo>
                    <a:pt x="4380" y="523351"/>
                  </a:lnTo>
                  <a:lnTo>
                    <a:pt x="0" y="501655"/>
                  </a:lnTo>
                  <a:lnTo>
                    <a:pt x="0" y="55739"/>
                  </a:lnTo>
                  <a:close/>
                </a:path>
              </a:pathLst>
            </a:custGeom>
            <a:ln w="15875">
              <a:solidFill>
                <a:srgbClr val="FFFFFF"/>
              </a:solidFill>
            </a:ln>
          </p:spPr>
          <p:txBody>
            <a:bodyPr wrap="square" lIns="0" tIns="0" rIns="0" bIns="0" rtlCol="0"/>
            <a:lstStyle/>
            <a:p>
              <a:endParaRPr/>
            </a:p>
          </p:txBody>
        </p:sp>
        <p:sp>
          <p:nvSpPr>
            <p:cNvPr id="11" name="object 8">
              <a:extLst>
                <a:ext uri="{FF2B5EF4-FFF2-40B4-BE49-F238E27FC236}">
                  <a16:creationId xmlns:a16="http://schemas.microsoft.com/office/drawing/2014/main" id="{7B9E178C-70AA-E07D-5A94-8456139DD158}"/>
                </a:ext>
              </a:extLst>
            </p:cNvPr>
            <p:cNvSpPr/>
            <p:nvPr/>
          </p:nvSpPr>
          <p:spPr>
            <a:xfrm>
              <a:off x="2891073" y="3985863"/>
              <a:ext cx="7501890" cy="557530"/>
            </a:xfrm>
            <a:custGeom>
              <a:avLst/>
              <a:gdLst/>
              <a:ahLst/>
              <a:cxnLst/>
              <a:rect l="l" t="t" r="r" b="b"/>
              <a:pathLst>
                <a:path w="7501890" h="557529">
                  <a:moveTo>
                    <a:pt x="55739" y="557395"/>
                  </a:moveTo>
                  <a:lnTo>
                    <a:pt x="16325" y="541068"/>
                  </a:lnTo>
                  <a:lnTo>
                    <a:pt x="0" y="501655"/>
                  </a:lnTo>
                  <a:lnTo>
                    <a:pt x="0" y="55739"/>
                  </a:lnTo>
                  <a:lnTo>
                    <a:pt x="4380" y="34043"/>
                  </a:lnTo>
                  <a:lnTo>
                    <a:pt x="16325" y="16325"/>
                  </a:lnTo>
                  <a:lnTo>
                    <a:pt x="34043" y="4380"/>
                  </a:lnTo>
                  <a:lnTo>
                    <a:pt x="55739" y="0"/>
                  </a:lnTo>
                  <a:lnTo>
                    <a:pt x="7445846" y="0"/>
                  </a:lnTo>
                  <a:lnTo>
                    <a:pt x="7485260" y="16326"/>
                  </a:lnTo>
                  <a:lnTo>
                    <a:pt x="7501586" y="55739"/>
                  </a:lnTo>
                  <a:lnTo>
                    <a:pt x="7501586" y="501655"/>
                  </a:lnTo>
                  <a:lnTo>
                    <a:pt x="7497205" y="523351"/>
                  </a:lnTo>
                  <a:lnTo>
                    <a:pt x="7485260" y="541068"/>
                  </a:lnTo>
                  <a:lnTo>
                    <a:pt x="7467542" y="553014"/>
                  </a:lnTo>
                  <a:lnTo>
                    <a:pt x="7445846" y="557394"/>
                  </a:lnTo>
                  <a:lnTo>
                    <a:pt x="55739" y="557395"/>
                  </a:lnTo>
                  <a:close/>
                </a:path>
              </a:pathLst>
            </a:custGeom>
            <a:solidFill>
              <a:srgbClr val="D64A3B"/>
            </a:solidFill>
          </p:spPr>
          <p:txBody>
            <a:bodyPr wrap="square" lIns="0" tIns="0" rIns="0" bIns="0" rtlCol="0"/>
            <a:lstStyle/>
            <a:p>
              <a:pPr algn="ctr">
                <a:lnSpc>
                  <a:spcPct val="150000"/>
                </a:lnSpc>
              </a:pPr>
              <a:r>
                <a:rPr lang="en-US" sz="2000" dirty="0">
                  <a:latin typeface="Times New Roman" panose="02020603050405020304" pitchFamily="18" charset="0"/>
                  <a:cs typeface="Times New Roman" panose="02020603050405020304" pitchFamily="18" charset="0"/>
                </a:rPr>
                <a:t>Error Detection and Correction</a:t>
              </a:r>
              <a:endParaRPr sz="2000" dirty="0">
                <a:latin typeface="Times New Roman" panose="02020603050405020304" pitchFamily="18" charset="0"/>
                <a:cs typeface="Times New Roman" panose="02020603050405020304" pitchFamily="18" charset="0"/>
              </a:endParaRPr>
            </a:p>
          </p:txBody>
        </p:sp>
        <p:sp>
          <p:nvSpPr>
            <p:cNvPr id="12" name="object 9">
              <a:extLst>
                <a:ext uri="{FF2B5EF4-FFF2-40B4-BE49-F238E27FC236}">
                  <a16:creationId xmlns:a16="http://schemas.microsoft.com/office/drawing/2014/main" id="{D228A990-3299-DB90-E261-31D045B668B3}"/>
                </a:ext>
              </a:extLst>
            </p:cNvPr>
            <p:cNvSpPr/>
            <p:nvPr/>
          </p:nvSpPr>
          <p:spPr>
            <a:xfrm>
              <a:off x="2881072" y="3964183"/>
              <a:ext cx="7501890" cy="557530"/>
            </a:xfrm>
            <a:custGeom>
              <a:avLst/>
              <a:gdLst/>
              <a:ahLst/>
              <a:cxnLst/>
              <a:rect l="l" t="t" r="r" b="b"/>
              <a:pathLst>
                <a:path w="7501890" h="557529">
                  <a:moveTo>
                    <a:pt x="0" y="55739"/>
                  </a:moveTo>
                  <a:lnTo>
                    <a:pt x="4380" y="34043"/>
                  </a:lnTo>
                  <a:lnTo>
                    <a:pt x="16325" y="16325"/>
                  </a:lnTo>
                  <a:lnTo>
                    <a:pt x="34043" y="4380"/>
                  </a:lnTo>
                  <a:lnTo>
                    <a:pt x="55739" y="0"/>
                  </a:lnTo>
                  <a:lnTo>
                    <a:pt x="7445846" y="0"/>
                  </a:lnTo>
                  <a:lnTo>
                    <a:pt x="7467542" y="4380"/>
                  </a:lnTo>
                  <a:lnTo>
                    <a:pt x="7485260" y="16326"/>
                  </a:lnTo>
                  <a:lnTo>
                    <a:pt x="7497205" y="34043"/>
                  </a:lnTo>
                  <a:lnTo>
                    <a:pt x="7501586" y="55740"/>
                  </a:lnTo>
                  <a:lnTo>
                    <a:pt x="7501585" y="501655"/>
                  </a:lnTo>
                  <a:lnTo>
                    <a:pt x="7485260" y="541068"/>
                  </a:lnTo>
                  <a:lnTo>
                    <a:pt x="7445846" y="557394"/>
                  </a:lnTo>
                  <a:lnTo>
                    <a:pt x="55739" y="557395"/>
                  </a:lnTo>
                  <a:lnTo>
                    <a:pt x="34043" y="553014"/>
                  </a:lnTo>
                  <a:lnTo>
                    <a:pt x="16325" y="541068"/>
                  </a:lnTo>
                  <a:lnTo>
                    <a:pt x="4380" y="523351"/>
                  </a:lnTo>
                  <a:lnTo>
                    <a:pt x="0" y="501655"/>
                  </a:lnTo>
                  <a:lnTo>
                    <a:pt x="0" y="55739"/>
                  </a:lnTo>
                  <a:close/>
                </a:path>
              </a:pathLst>
            </a:custGeom>
            <a:ln w="15875">
              <a:solidFill>
                <a:srgbClr val="FFFFFF"/>
              </a:solidFill>
            </a:ln>
          </p:spPr>
          <p:txBody>
            <a:bodyPr wrap="square" lIns="0" tIns="0" rIns="0" bIns="0" rtlCol="0"/>
            <a:lstStyle/>
            <a:p>
              <a:endParaRPr/>
            </a:p>
          </p:txBody>
        </p:sp>
        <p:sp>
          <p:nvSpPr>
            <p:cNvPr id="13" name="object 10">
              <a:extLst>
                <a:ext uri="{FF2B5EF4-FFF2-40B4-BE49-F238E27FC236}">
                  <a16:creationId xmlns:a16="http://schemas.microsoft.com/office/drawing/2014/main" id="{EEBD2047-C6FF-14EE-B656-559A5A869EB5}"/>
                </a:ext>
              </a:extLst>
            </p:cNvPr>
            <p:cNvSpPr/>
            <p:nvPr/>
          </p:nvSpPr>
          <p:spPr>
            <a:xfrm>
              <a:off x="3441254" y="4598993"/>
              <a:ext cx="7501890" cy="557530"/>
            </a:xfrm>
            <a:custGeom>
              <a:avLst/>
              <a:gdLst/>
              <a:ahLst/>
              <a:cxnLst/>
              <a:rect l="l" t="t" r="r" b="b"/>
              <a:pathLst>
                <a:path w="7501890" h="557529">
                  <a:moveTo>
                    <a:pt x="7445846" y="557395"/>
                  </a:moveTo>
                  <a:lnTo>
                    <a:pt x="55739" y="557395"/>
                  </a:lnTo>
                  <a:lnTo>
                    <a:pt x="34043" y="553014"/>
                  </a:lnTo>
                  <a:lnTo>
                    <a:pt x="16325" y="541068"/>
                  </a:lnTo>
                  <a:lnTo>
                    <a:pt x="4380" y="523351"/>
                  </a:lnTo>
                  <a:lnTo>
                    <a:pt x="0" y="501655"/>
                  </a:lnTo>
                  <a:lnTo>
                    <a:pt x="0" y="55739"/>
                  </a:lnTo>
                  <a:lnTo>
                    <a:pt x="4380" y="34043"/>
                  </a:lnTo>
                  <a:lnTo>
                    <a:pt x="16326" y="16325"/>
                  </a:lnTo>
                  <a:lnTo>
                    <a:pt x="34043" y="4380"/>
                  </a:lnTo>
                  <a:lnTo>
                    <a:pt x="55739" y="0"/>
                  </a:lnTo>
                  <a:lnTo>
                    <a:pt x="7445846" y="0"/>
                  </a:lnTo>
                  <a:lnTo>
                    <a:pt x="7485260" y="16326"/>
                  </a:lnTo>
                  <a:lnTo>
                    <a:pt x="7501586" y="55739"/>
                  </a:lnTo>
                  <a:lnTo>
                    <a:pt x="7501586" y="501655"/>
                  </a:lnTo>
                  <a:lnTo>
                    <a:pt x="7497206" y="523351"/>
                  </a:lnTo>
                  <a:lnTo>
                    <a:pt x="7485260" y="541069"/>
                  </a:lnTo>
                  <a:lnTo>
                    <a:pt x="7467543" y="553014"/>
                  </a:lnTo>
                  <a:lnTo>
                    <a:pt x="7445846" y="557395"/>
                  </a:lnTo>
                  <a:close/>
                </a:path>
              </a:pathLst>
            </a:custGeom>
            <a:solidFill>
              <a:srgbClr val="D64787"/>
            </a:solidFill>
          </p:spPr>
          <p:txBody>
            <a:bodyPr wrap="square" lIns="0" tIns="0" rIns="0" bIns="0" rtlCol="0"/>
            <a:lstStyle/>
            <a:p>
              <a:pPr algn="ctr">
                <a:lnSpc>
                  <a:spcPct val="150000"/>
                </a:lnSpc>
              </a:pPr>
              <a:r>
                <a:rPr lang="en-US" sz="2000" dirty="0">
                  <a:latin typeface="Times New Roman" panose="02020603050405020304" pitchFamily="18" charset="0"/>
                  <a:cs typeface="Times New Roman" panose="02020603050405020304" pitchFamily="18" charset="0"/>
                </a:rPr>
                <a:t>Categorization by Sentence Type</a:t>
              </a:r>
              <a:endParaRPr sz="2000" dirty="0">
                <a:latin typeface="Times New Roman" panose="02020603050405020304" pitchFamily="18" charset="0"/>
                <a:cs typeface="Times New Roman" panose="02020603050405020304" pitchFamily="18" charset="0"/>
              </a:endParaRPr>
            </a:p>
          </p:txBody>
        </p:sp>
        <p:sp>
          <p:nvSpPr>
            <p:cNvPr id="14" name="object 11">
              <a:extLst>
                <a:ext uri="{FF2B5EF4-FFF2-40B4-BE49-F238E27FC236}">
                  <a16:creationId xmlns:a16="http://schemas.microsoft.com/office/drawing/2014/main" id="{418735F3-015A-0549-6AE9-49EB94AADE43}"/>
                </a:ext>
              </a:extLst>
            </p:cNvPr>
            <p:cNvSpPr/>
            <p:nvPr/>
          </p:nvSpPr>
          <p:spPr>
            <a:xfrm>
              <a:off x="3441254" y="4598993"/>
              <a:ext cx="7501890" cy="557530"/>
            </a:xfrm>
            <a:custGeom>
              <a:avLst/>
              <a:gdLst/>
              <a:ahLst/>
              <a:cxnLst/>
              <a:rect l="l" t="t" r="r" b="b"/>
              <a:pathLst>
                <a:path w="7501890" h="557529">
                  <a:moveTo>
                    <a:pt x="0" y="55739"/>
                  </a:moveTo>
                  <a:lnTo>
                    <a:pt x="4380" y="34043"/>
                  </a:lnTo>
                  <a:lnTo>
                    <a:pt x="16326" y="16325"/>
                  </a:lnTo>
                  <a:lnTo>
                    <a:pt x="34043" y="4380"/>
                  </a:lnTo>
                  <a:lnTo>
                    <a:pt x="55740" y="0"/>
                  </a:lnTo>
                  <a:lnTo>
                    <a:pt x="7445846" y="0"/>
                  </a:lnTo>
                  <a:lnTo>
                    <a:pt x="7467543" y="4380"/>
                  </a:lnTo>
                  <a:lnTo>
                    <a:pt x="7485260" y="16326"/>
                  </a:lnTo>
                  <a:lnTo>
                    <a:pt x="7497206" y="34043"/>
                  </a:lnTo>
                  <a:lnTo>
                    <a:pt x="7501586" y="55740"/>
                  </a:lnTo>
                  <a:lnTo>
                    <a:pt x="7501585" y="501655"/>
                  </a:lnTo>
                  <a:lnTo>
                    <a:pt x="7497206" y="523352"/>
                  </a:lnTo>
                  <a:lnTo>
                    <a:pt x="7485260" y="541069"/>
                  </a:lnTo>
                  <a:lnTo>
                    <a:pt x="7467543" y="553014"/>
                  </a:lnTo>
                  <a:lnTo>
                    <a:pt x="7445846" y="557395"/>
                  </a:lnTo>
                  <a:lnTo>
                    <a:pt x="55739" y="557395"/>
                  </a:lnTo>
                  <a:lnTo>
                    <a:pt x="34043" y="553014"/>
                  </a:lnTo>
                  <a:lnTo>
                    <a:pt x="16325" y="541068"/>
                  </a:lnTo>
                  <a:lnTo>
                    <a:pt x="4380" y="523351"/>
                  </a:lnTo>
                  <a:lnTo>
                    <a:pt x="0" y="501655"/>
                  </a:lnTo>
                  <a:lnTo>
                    <a:pt x="0" y="55739"/>
                  </a:lnTo>
                  <a:close/>
                </a:path>
              </a:pathLst>
            </a:custGeom>
            <a:ln w="15875">
              <a:solidFill>
                <a:srgbClr val="FFFFFF"/>
              </a:solidFill>
            </a:ln>
          </p:spPr>
          <p:txBody>
            <a:bodyPr wrap="square" lIns="0" tIns="0" rIns="0" bIns="0" rtlCol="0"/>
            <a:lstStyle/>
            <a:p>
              <a:endParaRPr/>
            </a:p>
          </p:txBody>
        </p:sp>
        <p:sp>
          <p:nvSpPr>
            <p:cNvPr id="15" name="object 12">
              <a:extLst>
                <a:ext uri="{FF2B5EF4-FFF2-40B4-BE49-F238E27FC236}">
                  <a16:creationId xmlns:a16="http://schemas.microsoft.com/office/drawing/2014/main" id="{C8E2FC14-07E7-5ACE-E34E-FB211088DA71}"/>
                </a:ext>
              </a:extLst>
            </p:cNvPr>
            <p:cNvSpPr/>
            <p:nvPr/>
          </p:nvSpPr>
          <p:spPr>
            <a:xfrm>
              <a:off x="4001438" y="5233804"/>
              <a:ext cx="7501890" cy="557530"/>
            </a:xfrm>
            <a:custGeom>
              <a:avLst/>
              <a:gdLst/>
              <a:ahLst/>
              <a:cxnLst/>
              <a:rect l="l" t="t" r="r" b="b"/>
              <a:pathLst>
                <a:path w="7501890" h="557529">
                  <a:moveTo>
                    <a:pt x="55739" y="557395"/>
                  </a:moveTo>
                  <a:lnTo>
                    <a:pt x="34043" y="553014"/>
                  </a:lnTo>
                  <a:lnTo>
                    <a:pt x="16325" y="541068"/>
                  </a:lnTo>
                  <a:lnTo>
                    <a:pt x="4380" y="523351"/>
                  </a:lnTo>
                  <a:lnTo>
                    <a:pt x="0" y="501655"/>
                  </a:lnTo>
                  <a:lnTo>
                    <a:pt x="0" y="55739"/>
                  </a:lnTo>
                  <a:lnTo>
                    <a:pt x="4380" y="34043"/>
                  </a:lnTo>
                  <a:lnTo>
                    <a:pt x="16325" y="16325"/>
                  </a:lnTo>
                  <a:lnTo>
                    <a:pt x="34043" y="4380"/>
                  </a:lnTo>
                  <a:lnTo>
                    <a:pt x="55739" y="0"/>
                  </a:lnTo>
                  <a:lnTo>
                    <a:pt x="7445846" y="0"/>
                  </a:lnTo>
                  <a:lnTo>
                    <a:pt x="7467542" y="4380"/>
                  </a:lnTo>
                  <a:lnTo>
                    <a:pt x="7485260" y="16325"/>
                  </a:lnTo>
                  <a:lnTo>
                    <a:pt x="7497205" y="34043"/>
                  </a:lnTo>
                  <a:lnTo>
                    <a:pt x="7501586" y="55739"/>
                  </a:lnTo>
                  <a:lnTo>
                    <a:pt x="7501586" y="501655"/>
                  </a:lnTo>
                  <a:lnTo>
                    <a:pt x="7485260" y="541068"/>
                  </a:lnTo>
                  <a:lnTo>
                    <a:pt x="7445846" y="557394"/>
                  </a:lnTo>
                  <a:lnTo>
                    <a:pt x="55739" y="557395"/>
                  </a:lnTo>
                  <a:close/>
                </a:path>
              </a:pathLst>
            </a:custGeom>
            <a:solidFill>
              <a:srgbClr val="A666E1"/>
            </a:solidFill>
          </p:spPr>
          <p:txBody>
            <a:bodyPr wrap="square" lIns="0" tIns="0" rIns="0" bIns="0" rtlCol="0"/>
            <a:lstStyle/>
            <a:p>
              <a:pPr algn="ctr">
                <a:lnSpc>
                  <a:spcPct val="150000"/>
                </a:lnSpc>
              </a:pPr>
              <a:r>
                <a:rPr lang="en-US" sz="2000" dirty="0">
                  <a:latin typeface="Times New Roman" panose="02020603050405020304" pitchFamily="18" charset="0"/>
                  <a:cs typeface="Times New Roman" panose="02020603050405020304" pitchFamily="18" charset="0"/>
                </a:rPr>
                <a:t>Filtering Poorly Constructed Reviews and Presenting</a:t>
              </a:r>
              <a:endParaRPr sz="2000" dirty="0">
                <a:latin typeface="Times New Roman" panose="02020603050405020304" pitchFamily="18" charset="0"/>
                <a:cs typeface="Times New Roman" panose="02020603050405020304" pitchFamily="18" charset="0"/>
              </a:endParaRPr>
            </a:p>
          </p:txBody>
        </p:sp>
        <p:sp>
          <p:nvSpPr>
            <p:cNvPr id="16" name="object 13">
              <a:extLst>
                <a:ext uri="{FF2B5EF4-FFF2-40B4-BE49-F238E27FC236}">
                  <a16:creationId xmlns:a16="http://schemas.microsoft.com/office/drawing/2014/main" id="{78BE373D-8246-D00D-284D-CBF8BCD3D7B7}"/>
                </a:ext>
              </a:extLst>
            </p:cNvPr>
            <p:cNvSpPr/>
            <p:nvPr/>
          </p:nvSpPr>
          <p:spPr>
            <a:xfrm>
              <a:off x="4001438" y="5233804"/>
              <a:ext cx="7501890" cy="557530"/>
            </a:xfrm>
            <a:custGeom>
              <a:avLst/>
              <a:gdLst/>
              <a:ahLst/>
              <a:cxnLst/>
              <a:rect l="l" t="t" r="r" b="b"/>
              <a:pathLst>
                <a:path w="7501890" h="557529">
                  <a:moveTo>
                    <a:pt x="0" y="55739"/>
                  </a:moveTo>
                  <a:lnTo>
                    <a:pt x="4380" y="34043"/>
                  </a:lnTo>
                  <a:lnTo>
                    <a:pt x="16325" y="16325"/>
                  </a:lnTo>
                  <a:lnTo>
                    <a:pt x="34043" y="4380"/>
                  </a:lnTo>
                  <a:lnTo>
                    <a:pt x="55739" y="0"/>
                  </a:lnTo>
                  <a:lnTo>
                    <a:pt x="7445846" y="0"/>
                  </a:lnTo>
                  <a:lnTo>
                    <a:pt x="7467542" y="4380"/>
                  </a:lnTo>
                  <a:lnTo>
                    <a:pt x="7485260" y="16325"/>
                  </a:lnTo>
                  <a:lnTo>
                    <a:pt x="7497205" y="34043"/>
                  </a:lnTo>
                  <a:lnTo>
                    <a:pt x="7501586" y="55739"/>
                  </a:lnTo>
                  <a:lnTo>
                    <a:pt x="7501585" y="501655"/>
                  </a:lnTo>
                  <a:lnTo>
                    <a:pt x="7485260" y="541068"/>
                  </a:lnTo>
                  <a:lnTo>
                    <a:pt x="7445846" y="557394"/>
                  </a:lnTo>
                  <a:lnTo>
                    <a:pt x="55739" y="557395"/>
                  </a:lnTo>
                  <a:lnTo>
                    <a:pt x="34043" y="553014"/>
                  </a:lnTo>
                  <a:lnTo>
                    <a:pt x="16325" y="541068"/>
                  </a:lnTo>
                  <a:lnTo>
                    <a:pt x="4380" y="523351"/>
                  </a:lnTo>
                  <a:lnTo>
                    <a:pt x="0" y="501655"/>
                  </a:lnTo>
                  <a:lnTo>
                    <a:pt x="0" y="55739"/>
                  </a:lnTo>
                  <a:close/>
                </a:path>
              </a:pathLst>
            </a:custGeom>
            <a:ln w="15875">
              <a:solidFill>
                <a:srgbClr val="FFFFFF"/>
              </a:solidFill>
            </a:ln>
          </p:spPr>
          <p:txBody>
            <a:bodyPr wrap="square" lIns="0" tIns="0" rIns="0" bIns="0" rtlCol="0"/>
            <a:lstStyle/>
            <a:p>
              <a:endParaRPr/>
            </a:p>
          </p:txBody>
        </p:sp>
        <p:sp>
          <p:nvSpPr>
            <p:cNvPr id="17" name="object 14">
              <a:extLst>
                <a:ext uri="{FF2B5EF4-FFF2-40B4-BE49-F238E27FC236}">
                  <a16:creationId xmlns:a16="http://schemas.microsoft.com/office/drawing/2014/main" id="{5115DCAA-090D-0F68-4212-A0B7ED383946}"/>
                </a:ext>
              </a:extLst>
            </p:cNvPr>
            <p:cNvSpPr/>
            <p:nvPr/>
          </p:nvSpPr>
          <p:spPr>
            <a:xfrm>
              <a:off x="8899984" y="3101769"/>
              <a:ext cx="362585" cy="362585"/>
            </a:xfrm>
            <a:custGeom>
              <a:avLst/>
              <a:gdLst/>
              <a:ahLst/>
              <a:cxnLst/>
              <a:rect l="l" t="t" r="r" b="b"/>
              <a:pathLst>
                <a:path w="362584" h="362585">
                  <a:moveTo>
                    <a:pt x="181153" y="362306"/>
                  </a:moveTo>
                  <a:lnTo>
                    <a:pt x="0" y="199268"/>
                  </a:lnTo>
                  <a:lnTo>
                    <a:pt x="81519" y="199268"/>
                  </a:lnTo>
                  <a:lnTo>
                    <a:pt x="81519" y="0"/>
                  </a:lnTo>
                  <a:lnTo>
                    <a:pt x="280787" y="0"/>
                  </a:lnTo>
                  <a:lnTo>
                    <a:pt x="280787" y="199268"/>
                  </a:lnTo>
                  <a:lnTo>
                    <a:pt x="362306" y="199268"/>
                  </a:lnTo>
                  <a:lnTo>
                    <a:pt x="181153" y="362306"/>
                  </a:lnTo>
                  <a:close/>
                </a:path>
              </a:pathLst>
            </a:custGeom>
            <a:solidFill>
              <a:srgbClr val="D8E9D0">
                <a:alpha val="90194"/>
              </a:srgbClr>
            </a:solidFill>
          </p:spPr>
          <p:txBody>
            <a:bodyPr wrap="square" lIns="0" tIns="0" rIns="0" bIns="0" rtlCol="0"/>
            <a:lstStyle/>
            <a:p>
              <a:endParaRPr/>
            </a:p>
          </p:txBody>
        </p:sp>
        <p:sp>
          <p:nvSpPr>
            <p:cNvPr id="18" name="object 15">
              <a:extLst>
                <a:ext uri="{FF2B5EF4-FFF2-40B4-BE49-F238E27FC236}">
                  <a16:creationId xmlns:a16="http://schemas.microsoft.com/office/drawing/2014/main" id="{68BE4D78-1B06-4A79-3C3B-E3CFF3006453}"/>
                </a:ext>
              </a:extLst>
            </p:cNvPr>
            <p:cNvSpPr/>
            <p:nvPr/>
          </p:nvSpPr>
          <p:spPr>
            <a:xfrm>
              <a:off x="8899984" y="3101769"/>
              <a:ext cx="362585" cy="362585"/>
            </a:xfrm>
            <a:custGeom>
              <a:avLst/>
              <a:gdLst/>
              <a:ahLst/>
              <a:cxnLst/>
              <a:rect l="l" t="t" r="r" b="b"/>
              <a:pathLst>
                <a:path w="362584" h="362585">
                  <a:moveTo>
                    <a:pt x="0" y="199268"/>
                  </a:moveTo>
                  <a:lnTo>
                    <a:pt x="81519" y="199268"/>
                  </a:lnTo>
                  <a:lnTo>
                    <a:pt x="81519" y="0"/>
                  </a:lnTo>
                  <a:lnTo>
                    <a:pt x="280787" y="0"/>
                  </a:lnTo>
                  <a:lnTo>
                    <a:pt x="280787" y="199268"/>
                  </a:lnTo>
                  <a:lnTo>
                    <a:pt x="362306" y="199268"/>
                  </a:lnTo>
                  <a:lnTo>
                    <a:pt x="181153" y="362306"/>
                  </a:lnTo>
                  <a:lnTo>
                    <a:pt x="0" y="199268"/>
                  </a:lnTo>
                  <a:close/>
                </a:path>
              </a:pathLst>
            </a:custGeom>
            <a:ln w="15875">
              <a:solidFill>
                <a:srgbClr val="D8E9D0"/>
              </a:solidFill>
            </a:ln>
          </p:spPr>
          <p:txBody>
            <a:bodyPr wrap="square" lIns="0" tIns="0" rIns="0" bIns="0" rtlCol="0"/>
            <a:lstStyle/>
            <a:p>
              <a:endParaRPr/>
            </a:p>
          </p:txBody>
        </p:sp>
        <p:sp>
          <p:nvSpPr>
            <p:cNvPr id="19" name="object 16">
              <a:extLst>
                <a:ext uri="{FF2B5EF4-FFF2-40B4-BE49-F238E27FC236}">
                  <a16:creationId xmlns:a16="http://schemas.microsoft.com/office/drawing/2014/main" id="{623EAA07-16E0-71CD-6934-0FC12F01A5C9}"/>
                </a:ext>
              </a:extLst>
            </p:cNvPr>
            <p:cNvSpPr/>
            <p:nvPr/>
          </p:nvSpPr>
          <p:spPr>
            <a:xfrm>
              <a:off x="9460168" y="3736580"/>
              <a:ext cx="362585" cy="362585"/>
            </a:xfrm>
            <a:custGeom>
              <a:avLst/>
              <a:gdLst/>
              <a:ahLst/>
              <a:cxnLst/>
              <a:rect l="l" t="t" r="r" b="b"/>
              <a:pathLst>
                <a:path w="362584" h="362585">
                  <a:moveTo>
                    <a:pt x="181153" y="362306"/>
                  </a:moveTo>
                  <a:lnTo>
                    <a:pt x="0" y="199268"/>
                  </a:lnTo>
                  <a:lnTo>
                    <a:pt x="81519" y="199268"/>
                  </a:lnTo>
                  <a:lnTo>
                    <a:pt x="81519" y="0"/>
                  </a:lnTo>
                  <a:lnTo>
                    <a:pt x="280787" y="0"/>
                  </a:lnTo>
                  <a:lnTo>
                    <a:pt x="280787" y="199268"/>
                  </a:lnTo>
                  <a:lnTo>
                    <a:pt x="362306" y="199268"/>
                  </a:lnTo>
                  <a:lnTo>
                    <a:pt x="181153" y="362306"/>
                  </a:lnTo>
                  <a:close/>
                </a:path>
              </a:pathLst>
            </a:custGeom>
            <a:solidFill>
              <a:srgbClr val="F4DFCE">
                <a:alpha val="90194"/>
              </a:srgbClr>
            </a:solidFill>
          </p:spPr>
          <p:txBody>
            <a:bodyPr wrap="square" lIns="0" tIns="0" rIns="0" bIns="0" rtlCol="0"/>
            <a:lstStyle/>
            <a:p>
              <a:endParaRPr/>
            </a:p>
          </p:txBody>
        </p:sp>
        <p:sp>
          <p:nvSpPr>
            <p:cNvPr id="20" name="object 17">
              <a:extLst>
                <a:ext uri="{FF2B5EF4-FFF2-40B4-BE49-F238E27FC236}">
                  <a16:creationId xmlns:a16="http://schemas.microsoft.com/office/drawing/2014/main" id="{A40F9D8A-13D8-C225-6AD7-4C5AD68C248A}"/>
                </a:ext>
              </a:extLst>
            </p:cNvPr>
            <p:cNvSpPr/>
            <p:nvPr/>
          </p:nvSpPr>
          <p:spPr>
            <a:xfrm>
              <a:off x="9460168" y="3736580"/>
              <a:ext cx="362585" cy="362585"/>
            </a:xfrm>
            <a:custGeom>
              <a:avLst/>
              <a:gdLst/>
              <a:ahLst/>
              <a:cxnLst/>
              <a:rect l="l" t="t" r="r" b="b"/>
              <a:pathLst>
                <a:path w="362584" h="362585">
                  <a:moveTo>
                    <a:pt x="0" y="199268"/>
                  </a:moveTo>
                  <a:lnTo>
                    <a:pt x="81519" y="199268"/>
                  </a:lnTo>
                  <a:lnTo>
                    <a:pt x="81519" y="0"/>
                  </a:lnTo>
                  <a:lnTo>
                    <a:pt x="280787" y="0"/>
                  </a:lnTo>
                  <a:lnTo>
                    <a:pt x="280787" y="199268"/>
                  </a:lnTo>
                  <a:lnTo>
                    <a:pt x="362306" y="199268"/>
                  </a:lnTo>
                  <a:lnTo>
                    <a:pt x="181153" y="362306"/>
                  </a:lnTo>
                  <a:lnTo>
                    <a:pt x="0" y="199268"/>
                  </a:lnTo>
                  <a:close/>
                </a:path>
              </a:pathLst>
            </a:custGeom>
            <a:ln w="15875">
              <a:solidFill>
                <a:srgbClr val="F4DFCE"/>
              </a:solidFill>
            </a:ln>
          </p:spPr>
          <p:txBody>
            <a:bodyPr wrap="square" lIns="0" tIns="0" rIns="0" bIns="0" rtlCol="0"/>
            <a:lstStyle/>
            <a:p>
              <a:endParaRPr/>
            </a:p>
          </p:txBody>
        </p:sp>
        <p:sp>
          <p:nvSpPr>
            <p:cNvPr id="21" name="object 18">
              <a:extLst>
                <a:ext uri="{FF2B5EF4-FFF2-40B4-BE49-F238E27FC236}">
                  <a16:creationId xmlns:a16="http://schemas.microsoft.com/office/drawing/2014/main" id="{75D6020C-B010-89BA-BABD-3905F90EC70B}"/>
                </a:ext>
              </a:extLst>
            </p:cNvPr>
            <p:cNvSpPr/>
            <p:nvPr/>
          </p:nvSpPr>
          <p:spPr>
            <a:xfrm>
              <a:off x="10020351" y="4362101"/>
              <a:ext cx="362585" cy="362585"/>
            </a:xfrm>
            <a:custGeom>
              <a:avLst/>
              <a:gdLst/>
              <a:ahLst/>
              <a:cxnLst/>
              <a:rect l="l" t="t" r="r" b="b"/>
              <a:pathLst>
                <a:path w="362584" h="362585">
                  <a:moveTo>
                    <a:pt x="181153" y="362306"/>
                  </a:moveTo>
                  <a:lnTo>
                    <a:pt x="0" y="199268"/>
                  </a:lnTo>
                  <a:lnTo>
                    <a:pt x="81519" y="199268"/>
                  </a:lnTo>
                  <a:lnTo>
                    <a:pt x="81519" y="0"/>
                  </a:lnTo>
                  <a:lnTo>
                    <a:pt x="280787" y="0"/>
                  </a:lnTo>
                  <a:lnTo>
                    <a:pt x="280787" y="199268"/>
                  </a:lnTo>
                  <a:lnTo>
                    <a:pt x="362306" y="199268"/>
                  </a:lnTo>
                  <a:lnTo>
                    <a:pt x="181153" y="362306"/>
                  </a:lnTo>
                  <a:close/>
                </a:path>
              </a:pathLst>
            </a:custGeom>
            <a:solidFill>
              <a:srgbClr val="F0D0CE">
                <a:alpha val="90194"/>
              </a:srgbClr>
            </a:solidFill>
          </p:spPr>
          <p:txBody>
            <a:bodyPr wrap="square" lIns="0" tIns="0" rIns="0" bIns="0" rtlCol="0"/>
            <a:lstStyle/>
            <a:p>
              <a:endParaRPr/>
            </a:p>
          </p:txBody>
        </p:sp>
        <p:sp>
          <p:nvSpPr>
            <p:cNvPr id="22" name="object 19">
              <a:extLst>
                <a:ext uri="{FF2B5EF4-FFF2-40B4-BE49-F238E27FC236}">
                  <a16:creationId xmlns:a16="http://schemas.microsoft.com/office/drawing/2014/main" id="{59E94027-D4BC-6CB0-9137-51E9ABD7FBD6}"/>
                </a:ext>
              </a:extLst>
            </p:cNvPr>
            <p:cNvSpPr/>
            <p:nvPr/>
          </p:nvSpPr>
          <p:spPr>
            <a:xfrm>
              <a:off x="10020351" y="4362101"/>
              <a:ext cx="362585" cy="362585"/>
            </a:xfrm>
            <a:custGeom>
              <a:avLst/>
              <a:gdLst/>
              <a:ahLst/>
              <a:cxnLst/>
              <a:rect l="l" t="t" r="r" b="b"/>
              <a:pathLst>
                <a:path w="362584" h="362585">
                  <a:moveTo>
                    <a:pt x="0" y="199268"/>
                  </a:moveTo>
                  <a:lnTo>
                    <a:pt x="81519" y="199268"/>
                  </a:lnTo>
                  <a:lnTo>
                    <a:pt x="81519" y="0"/>
                  </a:lnTo>
                  <a:lnTo>
                    <a:pt x="280787" y="0"/>
                  </a:lnTo>
                  <a:lnTo>
                    <a:pt x="280787" y="199268"/>
                  </a:lnTo>
                  <a:lnTo>
                    <a:pt x="362306" y="199268"/>
                  </a:lnTo>
                  <a:lnTo>
                    <a:pt x="181153" y="362306"/>
                  </a:lnTo>
                  <a:lnTo>
                    <a:pt x="0" y="199268"/>
                  </a:lnTo>
                  <a:close/>
                </a:path>
              </a:pathLst>
            </a:custGeom>
            <a:ln w="15875">
              <a:solidFill>
                <a:srgbClr val="F0D0CE"/>
              </a:solidFill>
            </a:ln>
          </p:spPr>
          <p:txBody>
            <a:bodyPr wrap="square" lIns="0" tIns="0" rIns="0" bIns="0" rtlCol="0"/>
            <a:lstStyle/>
            <a:p>
              <a:endParaRPr/>
            </a:p>
          </p:txBody>
        </p:sp>
        <p:sp>
          <p:nvSpPr>
            <p:cNvPr id="23" name="object 20">
              <a:extLst>
                <a:ext uri="{FF2B5EF4-FFF2-40B4-BE49-F238E27FC236}">
                  <a16:creationId xmlns:a16="http://schemas.microsoft.com/office/drawing/2014/main" id="{7F517B14-AA4D-2EC5-B597-76847E89EC91}"/>
                </a:ext>
              </a:extLst>
            </p:cNvPr>
            <p:cNvSpPr/>
            <p:nvPr/>
          </p:nvSpPr>
          <p:spPr>
            <a:xfrm>
              <a:off x="10580534" y="5003105"/>
              <a:ext cx="362585" cy="362585"/>
            </a:xfrm>
            <a:custGeom>
              <a:avLst/>
              <a:gdLst/>
              <a:ahLst/>
              <a:cxnLst/>
              <a:rect l="l" t="t" r="r" b="b"/>
              <a:pathLst>
                <a:path w="362584" h="362585">
                  <a:moveTo>
                    <a:pt x="181153" y="362306"/>
                  </a:moveTo>
                  <a:lnTo>
                    <a:pt x="0" y="199268"/>
                  </a:lnTo>
                  <a:lnTo>
                    <a:pt x="81519" y="199268"/>
                  </a:lnTo>
                  <a:lnTo>
                    <a:pt x="81519" y="0"/>
                  </a:lnTo>
                  <a:lnTo>
                    <a:pt x="280787" y="0"/>
                  </a:lnTo>
                  <a:lnTo>
                    <a:pt x="280787" y="199268"/>
                  </a:lnTo>
                  <a:lnTo>
                    <a:pt x="362306" y="199268"/>
                  </a:lnTo>
                  <a:lnTo>
                    <a:pt x="181153" y="362306"/>
                  </a:lnTo>
                  <a:close/>
                </a:path>
              </a:pathLst>
            </a:custGeom>
            <a:solidFill>
              <a:srgbClr val="F0CFD9">
                <a:alpha val="90194"/>
              </a:srgbClr>
            </a:solidFill>
          </p:spPr>
          <p:txBody>
            <a:bodyPr wrap="square" lIns="0" tIns="0" rIns="0" bIns="0" rtlCol="0"/>
            <a:lstStyle/>
            <a:p>
              <a:endParaRPr/>
            </a:p>
          </p:txBody>
        </p:sp>
        <p:sp>
          <p:nvSpPr>
            <p:cNvPr id="24" name="object 21">
              <a:extLst>
                <a:ext uri="{FF2B5EF4-FFF2-40B4-BE49-F238E27FC236}">
                  <a16:creationId xmlns:a16="http://schemas.microsoft.com/office/drawing/2014/main" id="{B97491E5-1BF5-BE57-F77C-5B5EA4BB1FEE}"/>
                </a:ext>
              </a:extLst>
            </p:cNvPr>
            <p:cNvSpPr/>
            <p:nvPr/>
          </p:nvSpPr>
          <p:spPr>
            <a:xfrm>
              <a:off x="10580534" y="5003105"/>
              <a:ext cx="362585" cy="362585"/>
            </a:xfrm>
            <a:custGeom>
              <a:avLst/>
              <a:gdLst/>
              <a:ahLst/>
              <a:cxnLst/>
              <a:rect l="l" t="t" r="r" b="b"/>
              <a:pathLst>
                <a:path w="362584" h="362585">
                  <a:moveTo>
                    <a:pt x="0" y="199268"/>
                  </a:moveTo>
                  <a:lnTo>
                    <a:pt x="81519" y="199268"/>
                  </a:lnTo>
                  <a:lnTo>
                    <a:pt x="81519" y="0"/>
                  </a:lnTo>
                  <a:lnTo>
                    <a:pt x="280787" y="0"/>
                  </a:lnTo>
                  <a:lnTo>
                    <a:pt x="280787" y="199268"/>
                  </a:lnTo>
                  <a:lnTo>
                    <a:pt x="362306" y="199268"/>
                  </a:lnTo>
                  <a:lnTo>
                    <a:pt x="181153" y="362306"/>
                  </a:lnTo>
                  <a:lnTo>
                    <a:pt x="0" y="199268"/>
                  </a:lnTo>
                  <a:close/>
                </a:path>
              </a:pathLst>
            </a:custGeom>
            <a:ln w="15875">
              <a:solidFill>
                <a:srgbClr val="F0CFD9"/>
              </a:solidFill>
            </a:ln>
          </p:spPr>
          <p:txBody>
            <a:bodyPr wrap="square" lIns="0" tIns="0" rIns="0" bIns="0" rtlCol="0"/>
            <a:lstStyle/>
            <a:p>
              <a:endParaRPr/>
            </a:p>
          </p:txBody>
        </p:sp>
      </p:grpSp>
    </p:spTree>
    <p:extLst>
      <p:ext uri="{BB962C8B-B14F-4D97-AF65-F5344CB8AC3E}">
        <p14:creationId xmlns:p14="http://schemas.microsoft.com/office/powerpoint/2010/main" val="1249299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84381C-D9F4-DB1D-F29C-B302C4725A3F}"/>
              </a:ext>
            </a:extLst>
          </p:cNvPr>
          <p:cNvSpPr>
            <a:spLocks noGrp="1"/>
          </p:cNvSpPr>
          <p:nvPr>
            <p:ph type="ctrTitle"/>
          </p:nvPr>
        </p:nvSpPr>
        <p:spPr>
          <a:xfrm>
            <a:off x="3048762" y="212921"/>
            <a:ext cx="7982554" cy="1197864"/>
          </a:xfrm>
        </p:spPr>
        <p:txBody>
          <a:bodyPr>
            <a:normAutofit/>
          </a:bodyPr>
          <a:lstStyle/>
          <a:p>
            <a:r>
              <a:rPr lang="en-US" sz="4400" dirty="0">
                <a:solidFill>
                  <a:srgbClr val="373737"/>
                </a:solidFill>
                <a:latin typeface="Times New Roman" panose="02020603050405020304" pitchFamily="18" charset="0"/>
                <a:cs typeface="Times New Roman" panose="02020603050405020304" pitchFamily="18" charset="0"/>
              </a:rPr>
              <a:t>Dataset Sample</a:t>
            </a:r>
            <a:endParaRPr lang="en-US" sz="4400" dirty="0">
              <a:latin typeface="Times New Roman" panose="02020603050405020304" pitchFamily="18" charset="0"/>
              <a:cs typeface="Times New Roman" panose="02020603050405020304" pitchFamily="18" charset="0"/>
            </a:endParaRPr>
          </a:p>
        </p:txBody>
      </p:sp>
      <p:cxnSp>
        <p:nvCxnSpPr>
          <p:cNvPr id="58" name="Straight Connector 57">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2"/>
          <a:stretch>
            <a:fillRect/>
          </a:stretch>
        </p:blipFill>
        <p:spPr>
          <a:xfrm>
            <a:off x="11155680" y="47752"/>
            <a:ext cx="946355" cy="946355"/>
          </a:xfrm>
          <a:prstGeom prst="rect">
            <a:avLst/>
          </a:prstGeom>
        </p:spPr>
      </p:pic>
      <p:pic>
        <p:nvPicPr>
          <p:cNvPr id="9" name="Picture 8" descr="Network Technology Background">
            <a:extLst>
              <a:ext uri="{FF2B5EF4-FFF2-40B4-BE49-F238E27FC236}">
                <a16:creationId xmlns:a16="http://schemas.microsoft.com/office/drawing/2014/main" id="{B9EF3F14-DB42-917D-D4EF-FE726A845C96}"/>
              </a:ext>
            </a:extLst>
          </p:cNvPr>
          <p:cNvPicPr>
            <a:picLocks noChangeAspect="1"/>
          </p:cNvPicPr>
          <p:nvPr/>
        </p:nvPicPr>
        <p:blipFill rotWithShape="1">
          <a:blip r:embed="rId3"/>
          <a:srcRect l="30316" r="30312" b="-2"/>
          <a:stretch/>
        </p:blipFill>
        <p:spPr>
          <a:xfrm>
            <a:off x="562435" y="1709674"/>
            <a:ext cx="2048256" cy="2322576"/>
          </a:xfrm>
          <a:prstGeom prst="rect">
            <a:avLst/>
          </a:prstGeom>
        </p:spPr>
      </p:pic>
      <p:sp>
        <p:nvSpPr>
          <p:cNvPr id="4" name="TextBox 3">
            <a:extLst>
              <a:ext uri="{FF2B5EF4-FFF2-40B4-BE49-F238E27FC236}">
                <a16:creationId xmlns:a16="http://schemas.microsoft.com/office/drawing/2014/main" id="{BAA33C99-D4F2-608D-E50D-13D39865F05A}"/>
              </a:ext>
            </a:extLst>
          </p:cNvPr>
          <p:cNvSpPr txBox="1"/>
          <p:nvPr/>
        </p:nvSpPr>
        <p:spPr>
          <a:xfrm>
            <a:off x="2965635" y="1675663"/>
            <a:ext cx="6094476" cy="1077218"/>
          </a:xfrm>
          <a:prstGeom prst="rect">
            <a:avLst/>
          </a:prstGeom>
          <a:noFill/>
        </p:spPr>
        <p:txBody>
          <a:bodyPr wrap="square">
            <a:spAutoFit/>
          </a:bodyPr>
          <a:lstStyle/>
          <a:p>
            <a:pPr marL="297815" marR="158115" indent="-285750">
              <a:lnSpc>
                <a:spcPct val="100000"/>
              </a:lnSpc>
              <a:spcBef>
                <a:spcPts val="100"/>
              </a:spcBef>
              <a:buClr>
                <a:srgbClr val="2895FC"/>
              </a:buClr>
              <a:buSzPct val="145833"/>
              <a:buChar char="•"/>
              <a:tabLst>
                <a:tab pos="297815" algn="l"/>
              </a:tabLst>
            </a:pPr>
            <a:r>
              <a:rPr lang="en-US" sz="1800" dirty="0">
                <a:latin typeface="Times New Roman" panose="02020603050405020304" pitchFamily="18" charset="0"/>
                <a:cs typeface="Times New Roman" panose="02020603050405020304" pitchFamily="18" charset="0"/>
              </a:rPr>
              <a:t>We</a:t>
            </a:r>
            <a:r>
              <a:rPr lang="en-US" sz="1800" spc="-6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have</a:t>
            </a:r>
            <a:r>
              <a:rPr lang="en-US" sz="1800" spc="-5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taken</a:t>
            </a:r>
            <a:r>
              <a:rPr lang="en-US" sz="1800" spc="-55" dirty="0">
                <a:latin typeface="Times New Roman" panose="02020603050405020304" pitchFamily="18" charset="0"/>
                <a:cs typeface="Times New Roman" panose="02020603050405020304" pitchFamily="18" charset="0"/>
              </a:rPr>
              <a:t> </a:t>
            </a:r>
            <a:r>
              <a:rPr lang="en-US" sz="1800" spc="-25" dirty="0">
                <a:latin typeface="Times New Roman" panose="02020603050405020304" pitchFamily="18" charset="0"/>
                <a:cs typeface="Times New Roman" panose="02020603050405020304" pitchFamily="18" charset="0"/>
              </a:rPr>
              <a:t>the </a:t>
            </a:r>
            <a:r>
              <a:rPr lang="en-US" sz="1800" dirty="0">
                <a:latin typeface="Times New Roman" panose="02020603050405020304" pitchFamily="18" charset="0"/>
                <a:cs typeface="Times New Roman" panose="02020603050405020304" pitchFamily="18" charset="0"/>
              </a:rPr>
              <a:t>datasets</a:t>
            </a:r>
            <a:r>
              <a:rPr lang="en-US" sz="1800" spc="-55"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from</a:t>
            </a:r>
            <a:r>
              <a:rPr lang="en-US" sz="1800" spc="-50" dirty="0">
                <a:latin typeface="Times New Roman" panose="02020603050405020304" pitchFamily="18" charset="0"/>
                <a:cs typeface="Times New Roman" panose="02020603050405020304" pitchFamily="18" charset="0"/>
              </a:rPr>
              <a:t> </a:t>
            </a:r>
            <a:r>
              <a:rPr lang="en-US" sz="1800" spc="-10" dirty="0">
                <a:latin typeface="Times New Roman" panose="02020603050405020304" pitchFamily="18" charset="0"/>
                <a:cs typeface="Times New Roman" panose="02020603050405020304" pitchFamily="18" charset="0"/>
              </a:rPr>
              <a:t>Kaggle.</a:t>
            </a:r>
            <a:endParaRPr lang="en-US" sz="1800" dirty="0">
              <a:latin typeface="Times New Roman" panose="02020603050405020304" pitchFamily="18" charset="0"/>
              <a:cs typeface="Times New Roman" panose="02020603050405020304" pitchFamily="18" charset="0"/>
            </a:endParaRPr>
          </a:p>
          <a:p>
            <a:pPr marL="298450" indent="-285750">
              <a:lnSpc>
                <a:spcPct val="100000"/>
              </a:lnSpc>
              <a:spcBef>
                <a:spcPts val="1175"/>
              </a:spcBef>
              <a:buClr>
                <a:srgbClr val="2895FC"/>
              </a:buClr>
              <a:buSzPct val="145833"/>
              <a:buChar char="•"/>
              <a:tabLst>
                <a:tab pos="298450" algn="l"/>
              </a:tabLst>
            </a:pPr>
            <a:r>
              <a:rPr lang="en-US" sz="1800" spc="-10" dirty="0">
                <a:latin typeface="Times New Roman" panose="02020603050405020304" pitchFamily="18" charset="0"/>
                <a:cs typeface="Times New Roman" panose="02020603050405020304" pitchFamily="18" charset="0"/>
              </a:rPr>
              <a:t>Link:</a:t>
            </a:r>
            <a:r>
              <a:rPr lang="en-US" spc="-1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https://</a:t>
            </a:r>
            <a:r>
              <a:rPr lang="en-US" sz="1800" dirty="0" err="1">
                <a:latin typeface="Times New Roman" panose="02020603050405020304" pitchFamily="18" charset="0"/>
                <a:cs typeface="Times New Roman" panose="02020603050405020304" pitchFamily="18" charset="0"/>
              </a:rPr>
              <a:t>www.kaggle.com</a:t>
            </a:r>
            <a:r>
              <a:rPr lang="en-US" sz="1800" dirty="0">
                <a:latin typeface="Times New Roman" panose="02020603050405020304" pitchFamily="18" charset="0"/>
                <a:cs typeface="Times New Roman" panose="02020603050405020304" pitchFamily="18" charset="0"/>
              </a:rPr>
              <a:t>/datasets/snap/amazon-fine-food-reviews</a:t>
            </a:r>
          </a:p>
        </p:txBody>
      </p:sp>
      <p:pic>
        <p:nvPicPr>
          <p:cNvPr id="7" name="Picture 6">
            <a:extLst>
              <a:ext uri="{FF2B5EF4-FFF2-40B4-BE49-F238E27FC236}">
                <a16:creationId xmlns:a16="http://schemas.microsoft.com/office/drawing/2014/main" id="{ACF07735-BD9A-6C3D-743C-BD133477A1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180" y="3051033"/>
            <a:ext cx="5636108" cy="3508814"/>
          </a:xfrm>
          <a:prstGeom prst="rect">
            <a:avLst/>
          </a:prstGeom>
        </p:spPr>
      </p:pic>
    </p:spTree>
    <p:extLst>
      <p:ext uri="{BB962C8B-B14F-4D97-AF65-F5344CB8AC3E}">
        <p14:creationId xmlns:p14="http://schemas.microsoft.com/office/powerpoint/2010/main" val="3135238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34461041-8413-4023-ABA7-9E499B0AD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a:extLst>
              <a:ext uri="{FF2B5EF4-FFF2-40B4-BE49-F238E27FC236}">
                <a16:creationId xmlns:a16="http://schemas.microsoft.com/office/drawing/2014/main" id="{F05BCF04-4702-43D0-BE8F-DBF6C2F651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0" y="5569068"/>
            <a:ext cx="9601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53B4A494-ED20-47DD-A927-05EA273B0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2"/>
          <a:stretch>
            <a:fillRect/>
          </a:stretch>
        </p:blipFill>
        <p:spPr>
          <a:xfrm>
            <a:off x="11155680" y="47752"/>
            <a:ext cx="946355" cy="946355"/>
          </a:xfrm>
          <a:prstGeom prst="rect">
            <a:avLst/>
          </a:prstGeom>
        </p:spPr>
      </p:pic>
      <p:sp>
        <p:nvSpPr>
          <p:cNvPr id="12" name="Title 1">
            <a:extLst>
              <a:ext uri="{FF2B5EF4-FFF2-40B4-BE49-F238E27FC236}">
                <a16:creationId xmlns:a16="http://schemas.microsoft.com/office/drawing/2014/main" id="{DBEE9A65-1208-F1DD-6401-4937085B4C20}"/>
              </a:ext>
            </a:extLst>
          </p:cNvPr>
          <p:cNvSpPr>
            <a:spLocks noGrp="1"/>
          </p:cNvSpPr>
          <p:nvPr>
            <p:ph type="ctrTitle"/>
          </p:nvPr>
        </p:nvSpPr>
        <p:spPr>
          <a:xfrm>
            <a:off x="749965" y="356340"/>
            <a:ext cx="2697323" cy="750084"/>
          </a:xfrm>
        </p:spPr>
        <p:txBody>
          <a:bodyPr>
            <a:normAutofit/>
          </a:bodyPr>
          <a:lstStyle/>
          <a:p>
            <a:r>
              <a:rPr lang="en-US" sz="4000" dirty="0">
                <a:solidFill>
                  <a:srgbClr val="373737"/>
                </a:solidFill>
                <a:latin typeface="Times New Roman" panose="02020603050405020304" pitchFamily="18" charset="0"/>
                <a:cs typeface="Times New Roman" panose="02020603050405020304" pitchFamily="18" charset="0"/>
              </a:rPr>
              <a:t> Tools</a:t>
            </a:r>
            <a:endParaRPr lang="en-US" sz="4000"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021E8E39-C889-8433-4B40-04397A5CCAD7}"/>
              </a:ext>
            </a:extLst>
          </p:cNvPr>
          <p:cNvSpPr txBox="1"/>
          <p:nvPr/>
        </p:nvSpPr>
        <p:spPr>
          <a:xfrm>
            <a:off x="1166185" y="1462764"/>
            <a:ext cx="9601200" cy="1661993"/>
          </a:xfrm>
          <a:prstGeom prst="rect">
            <a:avLst/>
          </a:prstGeom>
          <a:noFill/>
        </p:spPr>
        <p:txBody>
          <a:bodyPr wrap="square" rtlCol="0">
            <a:spAutoFit/>
          </a:bodyPr>
          <a:lstStyle/>
          <a:p>
            <a:pPr marL="298450" indent="-285750">
              <a:lnSpc>
                <a:spcPct val="100000"/>
              </a:lnSpc>
              <a:spcBef>
                <a:spcPts val="100"/>
              </a:spcBef>
              <a:buClr>
                <a:srgbClr val="1287C3"/>
              </a:buClr>
              <a:buSzPct val="145833"/>
              <a:buChar char="•"/>
              <a:tabLst>
                <a:tab pos="298450" algn="l"/>
              </a:tabLst>
            </a:pPr>
            <a:r>
              <a:rPr lang="en-US" sz="1800" spc="-10" dirty="0">
                <a:latin typeface="Times New Roman" panose="02020603050405020304" pitchFamily="18" charset="0"/>
                <a:cs typeface="Times New Roman" panose="02020603050405020304" pitchFamily="18" charset="0"/>
              </a:rPr>
              <a:t>Natural Language Toolkit (NLTK)</a:t>
            </a:r>
            <a:endParaRPr lang="en-US" sz="1800" dirty="0">
              <a:latin typeface="Times New Roman" panose="02020603050405020304" pitchFamily="18" charset="0"/>
              <a:cs typeface="Times New Roman" panose="02020603050405020304" pitchFamily="18" charset="0"/>
            </a:endParaRPr>
          </a:p>
          <a:p>
            <a:pPr marL="298450" indent="-285750">
              <a:spcBef>
                <a:spcPts val="1175"/>
              </a:spcBef>
              <a:buClr>
                <a:srgbClr val="1287C3"/>
              </a:buClr>
              <a:buSzPct val="145833"/>
              <a:buFontTx/>
              <a:buChar char="•"/>
              <a:tabLst>
                <a:tab pos="298450" algn="l"/>
              </a:tabLst>
            </a:pPr>
            <a:r>
              <a:rPr lang="en-US" spc="-10" dirty="0">
                <a:latin typeface="Times New Roman" panose="02020603050405020304" pitchFamily="18" charset="0"/>
                <a:cs typeface="Times New Roman" panose="02020603050405020304" pitchFamily="18" charset="0"/>
              </a:rPr>
              <a:t>Transformers library from Hugging Face  [ </a:t>
            </a:r>
            <a:r>
              <a:rPr lang="en-US" dirty="0">
                <a:latin typeface="Times New Roman" panose="02020603050405020304" pitchFamily="18" charset="0"/>
                <a:cs typeface="Times New Roman" panose="02020603050405020304" pitchFamily="18" charset="0"/>
              </a:rPr>
              <a:t>VADE</a:t>
            </a:r>
            <a:r>
              <a:rPr lang="en-US" sz="1800" dirty="0">
                <a:latin typeface="Times New Roman" panose="02020603050405020304" pitchFamily="18" charset="0"/>
                <a:cs typeface="Times New Roman" panose="02020603050405020304" pitchFamily="18" charset="0"/>
              </a:rPr>
              <a:t>R and </a:t>
            </a:r>
            <a:r>
              <a:rPr lang="en-US" spc="-10" dirty="0">
                <a:latin typeface="Times New Roman" panose="02020603050405020304" pitchFamily="18" charset="0"/>
                <a:cs typeface="Times New Roman" panose="02020603050405020304" pitchFamily="18" charset="0"/>
              </a:rPr>
              <a:t>Roberta Pretrained Model]</a:t>
            </a:r>
          </a:p>
          <a:p>
            <a:pPr marL="298450" indent="-285750">
              <a:spcBef>
                <a:spcPts val="1175"/>
              </a:spcBef>
              <a:buClr>
                <a:srgbClr val="1287C3"/>
              </a:buClr>
              <a:buSzPct val="145833"/>
              <a:buFontTx/>
              <a:buChar char="•"/>
              <a:tabLst>
                <a:tab pos="298450" algn="l"/>
              </a:tabLst>
            </a:pPr>
            <a:r>
              <a:rPr lang="en-US" spc="-10" dirty="0" err="1">
                <a:latin typeface="Times New Roman" panose="02020603050405020304" pitchFamily="18" charset="0"/>
                <a:cs typeface="Times New Roman" panose="02020603050405020304" pitchFamily="18" charset="0"/>
              </a:rPr>
              <a:t>Jupyter</a:t>
            </a:r>
            <a:r>
              <a:rPr lang="en-US" spc="-10" dirty="0">
                <a:latin typeface="Times New Roman" panose="02020603050405020304" pitchFamily="18" charset="0"/>
                <a:cs typeface="Times New Roman" panose="02020603050405020304" pitchFamily="18" charset="0"/>
              </a:rPr>
              <a:t> Notebook</a:t>
            </a:r>
          </a:p>
          <a:p>
            <a:pPr marL="298450" indent="-285750">
              <a:spcBef>
                <a:spcPts val="1175"/>
              </a:spcBef>
              <a:buClr>
                <a:srgbClr val="1287C3"/>
              </a:buClr>
              <a:buSzPct val="145833"/>
              <a:buFontTx/>
              <a:buChar char="•"/>
              <a:tabLst>
                <a:tab pos="298450" algn="l"/>
              </a:tabLst>
            </a:pPr>
            <a:endParaRPr lang="en-US" spc="-1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8425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4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34461041-8413-4023-ABA7-9E499B0AD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a:extLst>
              <a:ext uri="{FF2B5EF4-FFF2-40B4-BE49-F238E27FC236}">
                <a16:creationId xmlns:a16="http://schemas.microsoft.com/office/drawing/2014/main" id="{F05BCF04-4702-43D0-BE8F-DBF6C2F651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0" y="5569068"/>
            <a:ext cx="9601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53B4A494-ED20-47DD-A927-05EA273B0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Picture 4" descr="A blue logo with text and a book&#10;&#10;Description automatically generated">
            <a:extLst>
              <a:ext uri="{FF2B5EF4-FFF2-40B4-BE49-F238E27FC236}">
                <a16:creationId xmlns:a16="http://schemas.microsoft.com/office/drawing/2014/main" id="{C62A3420-17BF-3E47-B590-7BC452B5DD24}"/>
              </a:ext>
            </a:extLst>
          </p:cNvPr>
          <p:cNvPicPr>
            <a:picLocks noChangeAspect="1"/>
          </p:cNvPicPr>
          <p:nvPr/>
        </p:nvPicPr>
        <p:blipFill>
          <a:blip r:embed="rId2"/>
          <a:stretch>
            <a:fillRect/>
          </a:stretch>
        </p:blipFill>
        <p:spPr>
          <a:xfrm>
            <a:off x="11155680" y="47752"/>
            <a:ext cx="946355" cy="946355"/>
          </a:xfrm>
          <a:prstGeom prst="rect">
            <a:avLst/>
          </a:prstGeom>
        </p:spPr>
      </p:pic>
      <p:sp>
        <p:nvSpPr>
          <p:cNvPr id="12" name="Title 1">
            <a:extLst>
              <a:ext uri="{FF2B5EF4-FFF2-40B4-BE49-F238E27FC236}">
                <a16:creationId xmlns:a16="http://schemas.microsoft.com/office/drawing/2014/main" id="{DBEE9A65-1208-F1DD-6401-4937085B4C20}"/>
              </a:ext>
            </a:extLst>
          </p:cNvPr>
          <p:cNvSpPr>
            <a:spLocks noGrp="1"/>
          </p:cNvSpPr>
          <p:nvPr>
            <p:ph type="ctrTitle"/>
          </p:nvPr>
        </p:nvSpPr>
        <p:spPr>
          <a:xfrm>
            <a:off x="749965" y="356340"/>
            <a:ext cx="2697323" cy="750084"/>
          </a:xfrm>
        </p:spPr>
        <p:txBody>
          <a:bodyPr>
            <a:normAutofit fontScale="90000"/>
          </a:bodyPr>
          <a:lstStyle/>
          <a:p>
            <a:r>
              <a:rPr lang="en-US" sz="4000" dirty="0">
                <a:solidFill>
                  <a:srgbClr val="373737"/>
                </a:solidFill>
                <a:latin typeface="Times New Roman" panose="02020603050405020304" pitchFamily="18" charset="0"/>
                <a:cs typeface="Times New Roman" panose="02020603050405020304" pitchFamily="18" charset="0"/>
              </a:rPr>
              <a:t> Deliverables</a:t>
            </a:r>
            <a:endParaRPr lang="en-US" sz="4000"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021E8E39-C889-8433-4B40-04397A5CCAD7}"/>
              </a:ext>
            </a:extLst>
          </p:cNvPr>
          <p:cNvSpPr txBox="1"/>
          <p:nvPr/>
        </p:nvSpPr>
        <p:spPr>
          <a:xfrm>
            <a:off x="850899" y="1536885"/>
            <a:ext cx="10490201" cy="2585323"/>
          </a:xfrm>
          <a:prstGeom prst="rect">
            <a:avLst/>
          </a:prstGeom>
          <a:noFill/>
        </p:spPr>
        <p:txBody>
          <a:bodyPr wrap="square" rtlCol="0">
            <a:spAutoFit/>
          </a:bodyPr>
          <a:lstStyle/>
          <a:p>
            <a:pPr marL="285750" indent="-285750">
              <a:buFont typeface="Arial" panose="020B0604020202020204" pitchFamily="34" charset="0"/>
              <a:buChar char="•"/>
            </a:pPr>
            <a:r>
              <a:rPr lang="en-IN" dirty="0">
                <a:effectLst/>
                <a:latin typeface="Helvetica" pitchFamily="2" charset="0"/>
              </a:rPr>
              <a:t>Combine results from VADER and Roberta for comparison and analysis</a:t>
            </a:r>
          </a:p>
          <a:p>
            <a:pPr marL="285750" indent="-285750">
              <a:buFont typeface="Arial" panose="020B0604020202020204" pitchFamily="34" charset="0"/>
              <a:buChar char="•"/>
            </a:pPr>
            <a:endParaRPr lang="en-IN" dirty="0">
              <a:latin typeface="Helvetica" pitchFamily="2" charset="0"/>
            </a:endParaRPr>
          </a:p>
          <a:p>
            <a:pPr marL="285750" indent="-285750">
              <a:buFont typeface="Arial" panose="020B0604020202020204" pitchFamily="34" charset="0"/>
              <a:buChar char="•"/>
            </a:pPr>
            <a:r>
              <a:rPr lang="en-IN" dirty="0">
                <a:effectLst/>
                <a:latin typeface="Helvetica" pitchFamily="2" charset="0"/>
              </a:rPr>
              <a:t>Present a comprehensive evaluation report comparing the performance of VADER and Roberta models based on metrics such as accuracy, precision, recall, F1 score, and ROC-AUC curve.</a:t>
            </a:r>
          </a:p>
          <a:p>
            <a:pPr marL="285750" indent="-285750">
              <a:buFont typeface="Arial" panose="020B0604020202020204" pitchFamily="34" charset="0"/>
              <a:buChar char="•"/>
            </a:pPr>
            <a:endParaRPr lang="en-IN" dirty="0">
              <a:latin typeface="Helvetica" pitchFamily="2" charset="0"/>
            </a:endParaRPr>
          </a:p>
          <a:p>
            <a:pPr marL="285750" indent="-285750">
              <a:buFont typeface="Arial" panose="020B0604020202020204" pitchFamily="34" charset="0"/>
              <a:buChar char="•"/>
            </a:pPr>
            <a:r>
              <a:rPr lang="en-IN" dirty="0">
                <a:effectLst/>
                <a:latin typeface="Helvetica" pitchFamily="2" charset="0"/>
              </a:rPr>
              <a:t>Include visualizations such as bar charts, confusion matrices, and ROC curves to visually represent the model performance and provide interpretations of the results.</a:t>
            </a:r>
          </a:p>
          <a:p>
            <a:pPr marL="285750" indent="-285750">
              <a:buFont typeface="Arial" panose="020B0604020202020204" pitchFamily="34" charset="0"/>
              <a:buChar char="•"/>
            </a:pPr>
            <a:endParaRPr lang="en-IN" dirty="0">
              <a:latin typeface="Helvetica" pitchFamily="2" charset="0"/>
            </a:endParaRPr>
          </a:p>
          <a:p>
            <a:pPr marL="285750" indent="-285750">
              <a:buFont typeface="Arial" panose="020B0604020202020204" pitchFamily="34" charset="0"/>
              <a:buChar char="•"/>
            </a:pPr>
            <a:r>
              <a:rPr lang="en-IN" dirty="0">
                <a:effectLst/>
                <a:latin typeface="Helvetica" pitchFamily="2" charset="0"/>
              </a:rPr>
              <a:t>Final report detailing the sentiment analysis process, results, and analysis.</a:t>
            </a:r>
          </a:p>
        </p:txBody>
      </p:sp>
    </p:spTree>
    <p:extLst>
      <p:ext uri="{BB962C8B-B14F-4D97-AF65-F5344CB8AC3E}">
        <p14:creationId xmlns:p14="http://schemas.microsoft.com/office/powerpoint/2010/main" val="3774014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4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Tw Cen M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982</TotalTime>
  <Words>682</Words>
  <Application>Microsoft Macintosh PowerPoint</Application>
  <PresentationFormat>Widescreen</PresentationFormat>
  <Paragraphs>72</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Arial MT</vt:lpstr>
      <vt:lpstr>Calibri</vt:lpstr>
      <vt:lpstr>Helvetica</vt:lpstr>
      <vt:lpstr>Helvetica Neue</vt:lpstr>
      <vt:lpstr>Times New Roman</vt:lpstr>
      <vt:lpstr>Tw Cen MT</vt:lpstr>
      <vt:lpstr>RetrospectVTI</vt:lpstr>
      <vt:lpstr>Sentiment Analysis of Amazon Customer Reviews using Transformers</vt:lpstr>
      <vt:lpstr>Sentiment Analysis</vt:lpstr>
      <vt:lpstr>Understanding the Classification of Sentiment Analysis</vt:lpstr>
      <vt:lpstr>Project Objective</vt:lpstr>
      <vt:lpstr>Why is this project worth doing? </vt:lpstr>
      <vt:lpstr>Project Plan to build Classifier Model</vt:lpstr>
      <vt:lpstr>Dataset Sample</vt:lpstr>
      <vt:lpstr> Tools</vt:lpstr>
      <vt:lpstr> Deliverables</vt:lpstr>
      <vt:lpstr>Evaluation 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YouTube Comment Sentiment Analysis</dc:title>
  <dc:creator>Balabhadruni, Keerthi</dc:creator>
  <cp:lastModifiedBy>AJAY KUMAR REDDY PUNURU</cp:lastModifiedBy>
  <cp:revision>9</cp:revision>
  <dcterms:created xsi:type="dcterms:W3CDTF">2023-11-04T01:24:41Z</dcterms:created>
  <dcterms:modified xsi:type="dcterms:W3CDTF">2024-04-30T00:12:16Z</dcterms:modified>
</cp:coreProperties>
</file>

<file path=docProps/thumbnail.jpeg>
</file>